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3"/>
    <p:sldId id="260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290" r:id="rId14"/>
    <p:sldId id="288" r:id="rId15"/>
    <p:sldId id="257" r:id="rId16"/>
    <p:sldId id="274" r:id="rId17"/>
    <p:sldId id="275" r:id="rId19"/>
    <p:sldId id="277" r:id="rId20"/>
    <p:sldId id="281" r:id="rId21"/>
    <p:sldId id="279" r:id="rId22"/>
    <p:sldId id="280" r:id="rId23"/>
    <p:sldId id="355" r:id="rId24"/>
    <p:sldId id="307" r:id="rId25"/>
    <p:sldId id="308" r:id="rId26"/>
    <p:sldId id="291" r:id="rId27"/>
    <p:sldId id="309" r:id="rId28"/>
    <p:sldId id="306" r:id="rId29"/>
    <p:sldId id="293" r:id="rId30"/>
    <p:sldId id="310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286" r:id="rId43"/>
    <p:sldId id="284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  <a:endParaRPr lang="ru-RU" dirty="0" smtClean="0"/>
          </a:p>
          <a:p>
            <a:pPr lvl="1"/>
            <a:r>
              <a:rPr lang="ru-RU" dirty="0" smtClean="0"/>
              <a:t>Второй уровень</a:t>
            </a:r>
            <a:endParaRPr lang="ru-RU" dirty="0" smtClean="0"/>
          </a:p>
          <a:p>
            <a:pPr lvl="2"/>
            <a:r>
              <a:rPr lang="ru-RU" dirty="0" smtClean="0"/>
              <a:t>Третий уровень</a:t>
            </a:r>
            <a:endParaRPr lang="ru-RU" dirty="0" smtClean="0"/>
          </a:p>
          <a:p>
            <a:pPr lvl="3"/>
            <a:r>
              <a:rPr lang="ru-RU" dirty="0" smtClean="0"/>
              <a:t>Четвертый уровень</a:t>
            </a:r>
            <a:endParaRPr lang="ru-RU" dirty="0" smtClean="0"/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  <a:endParaRPr lang="ru-RU" dirty="0" smtClean="0"/>
          </a:p>
          <a:p>
            <a:pPr lvl="1"/>
            <a:r>
              <a:rPr lang="ru-RU" dirty="0" smtClean="0"/>
              <a:t>Второй уровень</a:t>
            </a:r>
            <a:endParaRPr lang="ru-RU" dirty="0" smtClean="0"/>
          </a:p>
          <a:p>
            <a:pPr lvl="2"/>
            <a:r>
              <a:rPr lang="ru-RU" dirty="0" smtClean="0"/>
              <a:t>Третий уровень</a:t>
            </a:r>
            <a:endParaRPr lang="ru-RU" dirty="0" smtClean="0"/>
          </a:p>
          <a:p>
            <a:pPr lvl="3"/>
            <a:r>
              <a:rPr lang="ru-RU" dirty="0" smtClean="0"/>
              <a:t>Четвертый уровень</a:t>
            </a:r>
            <a:endParaRPr lang="ru-RU" dirty="0" smtClean="0"/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  <a:endParaRPr lang="ru-RU" dirty="0" smtClean="0"/>
          </a:p>
          <a:p>
            <a:pPr lvl="1"/>
            <a:r>
              <a:rPr lang="ru-RU" dirty="0" smtClean="0"/>
              <a:t>Второй уровень</a:t>
            </a:r>
            <a:endParaRPr lang="ru-RU" dirty="0" smtClean="0"/>
          </a:p>
          <a:p>
            <a:pPr lvl="2"/>
            <a:r>
              <a:rPr lang="ru-RU" dirty="0" smtClean="0"/>
              <a:t>Третий уровень</a:t>
            </a:r>
            <a:endParaRPr lang="ru-RU" dirty="0" smtClean="0"/>
          </a:p>
          <a:p>
            <a:pPr lvl="3"/>
            <a:r>
              <a:rPr lang="ru-RU" dirty="0" smtClean="0"/>
              <a:t>Четвертый уровень</a:t>
            </a:r>
            <a:endParaRPr lang="ru-RU" dirty="0" smtClean="0"/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6466414"/>
            <a:ext cx="3183037" cy="2599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437" y="6281322"/>
            <a:ext cx="447052" cy="445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jpe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0.jpeg"/><Relationship Id="rId10" Type="http://schemas.openxmlformats.org/officeDocument/2006/relationships/image" Target="../media/image39.png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3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52.wdp"/><Relationship Id="rId1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58.jpeg"/><Relationship Id="rId1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6.jpeg"/><Relationship Id="rId7" Type="http://schemas.openxmlformats.org/officeDocument/2006/relationships/image" Target="../media/image58.jpe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7.png"/><Relationship Id="rId1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3.jpeg"/><Relationship Id="rId2" Type="http://schemas.openxmlformats.org/officeDocument/2006/relationships/image" Target="../media/image50.png"/><Relationship Id="rId1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 descr="g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1394460" y="1398905"/>
            <a:ext cx="6920865" cy="4116705"/>
          </a:xfrm>
          <a:prstGeom prst="rect">
            <a:avLst/>
          </a:prstGeom>
        </p:spPr>
      </p:pic>
      <p:pic>
        <p:nvPicPr>
          <p:cNvPr id="5" name="Изображение 4" descr="g7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01865" y="1884680"/>
            <a:ext cx="6920865" cy="30880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5900" y="-472440"/>
            <a:ext cx="9714865" cy="819086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80000">
                <a:schemeClr val="accent6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24325" y="1546860"/>
            <a:ext cx="4648835" cy="2849245"/>
          </a:xfrm>
        </p:spPr>
        <p:txBody>
          <a:bodyPr/>
          <a:p>
            <a:pPr algn="r"/>
            <a:r>
              <a:rPr lang="ru-RU" altLang=""/>
              <a:t>БЕСПРОВОДНЫЕ АКСЕССУАРЫ </a:t>
            </a:r>
            <a:r>
              <a:rPr lang="" altLang="ru-RU"/>
              <a:t>WIDEX</a:t>
            </a:r>
            <a:endParaRPr lang="" alt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БЕСПРОВОДНАЯ СВЯЗЬ, ИСПОЛЬЗУЕМАЯ В СЛУХОВЫХ АППАРАТАХ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/>
              <a:t>ВИДЫ:</a:t>
            </a:r>
            <a:endParaRPr lang="ru-RU" altLang="en-US"/>
          </a:p>
          <a:p>
            <a:r>
              <a:rPr lang="ru-RU" altLang="en-US"/>
              <a:t>Неспецифическое электромагнитное излучение в диапазоне слышимых частот</a:t>
            </a:r>
            <a:endParaRPr lang="en-US" altLang="ru-RU"/>
          </a:p>
          <a:p>
            <a:r>
              <a:rPr lang="en-US" altLang="ru-RU"/>
              <a:t>FM</a:t>
            </a:r>
            <a:endParaRPr lang="en-US" altLang="ru-RU"/>
          </a:p>
          <a:p>
            <a:r>
              <a:rPr lang="en-US" altLang="ru-RU"/>
              <a:t>Bluetooth</a:t>
            </a:r>
            <a:endParaRPr lang="en-US" altLang="ru-RU"/>
          </a:p>
          <a:p>
            <a:r>
              <a:rPr lang="ru-RU" altLang="en-US"/>
              <a:t>Собственные технологии производителей</a:t>
            </a:r>
            <a:endParaRPr lang="en-US" altLang="ru-RU"/>
          </a:p>
          <a:p>
            <a:endParaRPr lang="en-US" altLang="ru-RU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ru-RU" altLang="en-US"/>
              <a:t>НАЗНАЧЕНИЕ:</a:t>
            </a:r>
            <a:endParaRPr lang="ru-RU" altLang="en-US"/>
          </a:p>
          <a:p>
            <a:r>
              <a:rPr lang="ru-RU" altLang="en-US">
                <a:sym typeface="+mn-ea"/>
              </a:rPr>
              <a:t>Прием команд</a:t>
            </a:r>
            <a:endParaRPr lang="ru-RU" altLang="en-US"/>
          </a:p>
          <a:p>
            <a:r>
              <a:rPr lang="ru-RU" altLang="en-US">
                <a:sym typeface="+mn-ea"/>
              </a:rPr>
              <a:t>Прием аудиосигнала</a:t>
            </a:r>
            <a:endParaRPr lang="ru-RU" altLang="en-US"/>
          </a:p>
          <a:p>
            <a:r>
              <a:rPr lang="ru-RU" altLang="en-US">
                <a:sym typeface="+mn-ea"/>
              </a:rPr>
              <a:t>Обмен данными с компьютером при настройке</a:t>
            </a:r>
            <a:endParaRPr lang="ru-RU" altLang="en-US">
              <a:sym typeface="+mn-ea"/>
            </a:endParaRPr>
          </a:p>
          <a:p>
            <a:r>
              <a:rPr lang="ru-RU" altLang=""/>
              <a:t>Обмен данными между аппаратами при бинауральном использовании</a:t>
            </a:r>
            <a:endParaRPr lang="ru-RU" altLang="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ИНДУКЦИОННАЯ ПЕРЕДАЧА ДАННЫХ</a:t>
            </a:r>
            <a:endParaRPr lang="ru-RU" altLang="en-US"/>
          </a:p>
        </p:txBody>
      </p:sp>
      <p:pic>
        <p:nvPicPr>
          <p:cNvPr id="11" name="Замещающее содержимое 10" descr="telecoil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348740" y="1691005"/>
            <a:ext cx="3483610" cy="4351655"/>
          </a:xfrm>
          <a:prstGeom prst="rect">
            <a:avLst/>
          </a:prstGeom>
        </p:spPr>
      </p:pic>
      <p:sp>
        <p:nvSpPr>
          <p:cNvPr id="13" name="Замещающее содержимое 12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ru-RU" altLang="en-US"/>
              <a:t>Используется при разговоре по телефону</a:t>
            </a:r>
            <a:endParaRPr lang="ru-RU" altLang="en-US"/>
          </a:p>
          <a:p>
            <a:r>
              <a:rPr lang="ru-RU" altLang="en-US"/>
              <a:t>Используется совместно с индивидуальной индукционной петлей</a:t>
            </a:r>
            <a:endParaRPr lang="ru-RU" altLang="en-US"/>
          </a:p>
          <a:p>
            <a:r>
              <a:rPr lang="ru-RU" altLang="en-US"/>
              <a:t>Используется в местах, оснащенных индукционными системами</a:t>
            </a:r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РЕЖИМЫ	М, Т, МТ</a:t>
            </a:r>
            <a:endParaRPr lang="" altLang="ru-RU"/>
          </a:p>
        </p:txBody>
      </p:sp>
      <p:pic>
        <p:nvPicPr>
          <p:cNvPr id="8" name="Замещающее содержимое 7" descr="bravo pr0015"/>
          <p:cNvPicPr>
            <a:picLocks noChangeAspect="1"/>
          </p:cNvPicPr>
          <p:nvPr>
            <p:ph idx="1"/>
          </p:nvPr>
        </p:nvPicPr>
        <p:blipFill>
          <a:blip r:embed="rId1"/>
          <a:srcRect l="9033" t="19615"/>
          <a:stretch>
            <a:fillRect/>
          </a:stretch>
        </p:blipFill>
        <p:spPr>
          <a:xfrm>
            <a:off x="408940" y="1691005"/>
            <a:ext cx="5454650" cy="4715510"/>
          </a:xfrm>
          <a:prstGeom prst="rect">
            <a:avLst/>
          </a:prstGeom>
        </p:spPr>
      </p:pic>
      <p:pic>
        <p:nvPicPr>
          <p:cNvPr id="3" name="Изображение 2" descr="screenshot.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90" y="887730"/>
            <a:ext cx="5636260" cy="5340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РЕЖИМЫ	М, Т, МТ</a:t>
            </a:r>
            <a:endParaRPr lang="en-US" altLang="ru-RU"/>
          </a:p>
        </p:txBody>
      </p:sp>
      <p:pic>
        <p:nvPicPr>
          <p:cNvPr id="8" name="Замещающее содержимое 7" descr="bravo pr0015"/>
          <p:cNvPicPr>
            <a:picLocks noChangeAspect="1"/>
          </p:cNvPicPr>
          <p:nvPr>
            <p:ph idx="1"/>
          </p:nvPr>
        </p:nvPicPr>
        <p:blipFill>
          <a:blip r:embed="rId1"/>
          <a:srcRect l="9033" t="19615"/>
          <a:stretch>
            <a:fillRect/>
          </a:stretch>
        </p:blipFill>
        <p:spPr>
          <a:xfrm>
            <a:off x="408940" y="1691005"/>
            <a:ext cx="5454650" cy="4715510"/>
          </a:xfrm>
          <a:prstGeom prst="rect">
            <a:avLst/>
          </a:prstGeom>
        </p:spPr>
      </p:pic>
      <p:pic>
        <p:nvPicPr>
          <p:cNvPr id="4" name="Изображение 3" descr="screenshot.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0" y="1136650"/>
            <a:ext cx="6711950" cy="5118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" altLang="ru-RU"/>
              <a:t>FM</a:t>
            </a:r>
            <a:r>
              <a:rPr lang="ru-RU"/>
              <a:t>-СИСТЕМЫ</a:t>
            </a:r>
            <a:endParaRPr 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"/>
              <a:t>Передают только аудиосигнал из микрофона</a:t>
            </a:r>
            <a:endParaRPr lang="ru-RU" altLang=""/>
          </a:p>
          <a:p>
            <a:r>
              <a:rPr lang="ru-RU" altLang=""/>
              <a:t>Передают сигнал на неограниченное число приемников</a:t>
            </a:r>
            <a:endParaRPr lang="ru-RU" altLang=""/>
          </a:p>
          <a:p>
            <a:r>
              <a:rPr lang="ru-RU" altLang=""/>
              <a:t>Требуют наличия </a:t>
            </a:r>
            <a:r>
              <a:rPr lang="" altLang="ru-RU"/>
              <a:t>FM </a:t>
            </a:r>
            <a:r>
              <a:rPr lang="ru-RU" altLang=""/>
              <a:t>приемника в слуховом аппарате (кохлеарном импланте)</a:t>
            </a:r>
            <a:endParaRPr lang="ru-RU" altLang=""/>
          </a:p>
          <a:p>
            <a:endParaRPr lang="ru-RU" altLang="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ПРИЕМНИКИ И РАДИОМОДУЛИ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Индукционная катушка</a:t>
            </a:r>
            <a:endParaRPr lang="ru-RU" dirty="0" smtClean="0"/>
          </a:p>
          <a:p>
            <a:r>
              <a:rPr lang="en-US" dirty="0" smtClean="0"/>
              <a:t>FM </a:t>
            </a:r>
            <a:r>
              <a:rPr lang="ru-RU" dirty="0" smtClean="0"/>
              <a:t>антенна</a:t>
            </a:r>
            <a:endParaRPr lang="ru-RU" dirty="0" smtClean="0"/>
          </a:p>
          <a:p>
            <a:r>
              <a:rPr lang="ru-RU" dirty="0" smtClean="0"/>
              <a:t>Катушка пульта</a:t>
            </a:r>
            <a:endParaRPr lang="ru-RU" dirty="0" smtClean="0"/>
          </a:p>
          <a:p>
            <a:r>
              <a:rPr lang="ru-RU" dirty="0" smtClean="0"/>
              <a:t>Принимающий и передающий </a:t>
            </a:r>
            <a:r>
              <a:rPr lang="ru-RU" dirty="0" err="1" smtClean="0"/>
              <a:t>радиомодуль</a:t>
            </a:r>
            <a:r>
              <a:rPr lang="ru-RU" dirty="0" smtClean="0"/>
              <a:t> (</a:t>
            </a:r>
            <a:r>
              <a:rPr lang="en-US" dirty="0" smtClean="0"/>
              <a:t>Bluetooth, </a:t>
            </a:r>
            <a:r>
              <a:rPr lang="en-US" dirty="0" err="1" smtClean="0"/>
              <a:t>WidexLink</a:t>
            </a:r>
            <a:r>
              <a:rPr lang="en-US" dirty="0" smtClean="0"/>
              <a:t> </a:t>
            </a:r>
            <a:r>
              <a:rPr lang="ru-RU" dirty="0" smtClean="0"/>
              <a:t>и т.д.)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 cstate="print"/>
          <a:srcRect l="10552" t="6627" r="27858" b="5550"/>
          <a:stretch>
            <a:fillRect/>
          </a:stretch>
        </p:blipFill>
        <p:spPr>
          <a:xfrm>
            <a:off x="6913098" y="1027906"/>
            <a:ext cx="3983502" cy="539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5" r="27810"/>
          <a:stretch>
            <a:fillRect/>
          </a:stretch>
        </p:blipFill>
        <p:spPr>
          <a:xfrm>
            <a:off x="8016072" y="2107905"/>
            <a:ext cx="2329322" cy="45839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РАДИОМОДУЛЕЙ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53490"/>
            <a:ext cx="5181600" cy="4351338"/>
          </a:xfrm>
        </p:spPr>
        <p:txBody>
          <a:bodyPr/>
          <a:lstStyle/>
          <a:p>
            <a:r>
              <a:rPr lang="ru-RU" dirty="0" smtClean="0"/>
              <a:t>Беспроводная настройка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62034" y="1310186"/>
            <a:ext cx="972389" cy="9723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77" y="1310186"/>
            <a:ext cx="972389" cy="972389"/>
          </a:xfrm>
          <a:prstGeom prst="rect">
            <a:avLst/>
          </a:prstGeom>
        </p:spPr>
      </p:pic>
      <p:sp>
        <p:nvSpPr>
          <p:cNvPr id="8" name="Двойная стрелка влево/вправо 7"/>
          <p:cNvSpPr/>
          <p:nvPr/>
        </p:nvSpPr>
        <p:spPr>
          <a:xfrm rot="3020332">
            <a:off x="7942863" y="2332379"/>
            <a:ext cx="405670" cy="2058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 rot="18579668" flipH="1">
            <a:off x="10028042" y="2332378"/>
            <a:ext cx="405670" cy="2058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6" name="Picture 2" descr="C:\Users\i.matveev\Desktop\image82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1372" y="3458286"/>
            <a:ext cx="2802126" cy="2942514"/>
          </a:xfrm>
          <a:prstGeom prst="rect">
            <a:avLst/>
          </a:prstGeom>
          <a:noFill/>
        </p:spPr>
      </p:pic>
      <p:sp>
        <p:nvSpPr>
          <p:cNvPr id="11" name="Двойная стрелка влево/вправо 10"/>
          <p:cNvSpPr/>
          <p:nvPr/>
        </p:nvSpPr>
        <p:spPr>
          <a:xfrm>
            <a:off x="7058034" y="5813947"/>
            <a:ext cx="1744771" cy="42508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РАДИОМОДУЛЕЙ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53490"/>
            <a:ext cx="5181600" cy="4351338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Беспроводная настройка</a:t>
            </a:r>
            <a:endParaRPr lang="ru-RU" dirty="0" smtClean="0">
              <a:solidFill>
                <a:schemeClr val="bg2"/>
              </a:solidFill>
            </a:endParaRPr>
          </a:p>
          <a:p>
            <a:r>
              <a:rPr lang="ru-RU" dirty="0" smtClean="0"/>
              <a:t>Бинауральная координация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9834" y="2663263"/>
            <a:ext cx="1947971" cy="19479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2717855"/>
            <a:ext cx="1947971" cy="1947971"/>
          </a:xfrm>
          <a:prstGeom prst="rect">
            <a:avLst/>
          </a:prstGeom>
        </p:spPr>
      </p:pic>
      <p:sp>
        <p:nvSpPr>
          <p:cNvPr id="4" name="Двойная стрелка влево/вправо 3"/>
          <p:cNvSpPr/>
          <p:nvPr/>
        </p:nvSpPr>
        <p:spPr>
          <a:xfrm>
            <a:off x="7914132" y="3302757"/>
            <a:ext cx="1557416" cy="56350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РАДИОМОДУЛЕЙ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53490"/>
            <a:ext cx="6400800" cy="4351655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Беспроводная настройка</a:t>
            </a:r>
            <a:endParaRPr lang="ru-RU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Бинауральная координация</a:t>
            </a:r>
            <a:endParaRPr lang="ru-RU" dirty="0" smtClean="0"/>
          </a:p>
          <a:p>
            <a:r>
              <a:rPr lang="ru-RU" dirty="0" smtClean="0"/>
              <a:t>Прием команд от пульта ДУ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5878"/>
          <a:stretch>
            <a:fillRect/>
          </a:stretch>
        </p:blipFill>
        <p:spPr>
          <a:xfrm flipH="1">
            <a:off x="9303385" y="1915160"/>
            <a:ext cx="923925" cy="1319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7" r="7083"/>
          <a:stretch>
            <a:fillRect/>
          </a:stretch>
        </p:blipFill>
        <p:spPr>
          <a:xfrm>
            <a:off x="8051800" y="1868805"/>
            <a:ext cx="925195" cy="1318895"/>
          </a:xfrm>
          <a:prstGeom prst="rect">
            <a:avLst/>
          </a:prstGeom>
        </p:spPr>
      </p:pic>
      <p:pic>
        <p:nvPicPr>
          <p:cNvPr id="8" name="Изображение 7" descr="Dex pr00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60000">
            <a:off x="5114290" y="4330700"/>
            <a:ext cx="1422400" cy="1790700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 rot="19740000">
            <a:off x="6481445" y="3753485"/>
            <a:ext cx="2697480" cy="6229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d:\widex\pics\DEX\com-dex000009_cr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174204" y="3185073"/>
            <a:ext cx="5763904" cy="25504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РАДИОМОДУЛЕЙ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53490"/>
            <a:ext cx="7444105" cy="4351655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  <a:sym typeface="+mn-ea"/>
              </a:rPr>
              <a:t>Беспроводная настройка</a:t>
            </a:r>
            <a:endParaRPr lang="ru-RU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  <a:sym typeface="+mn-ea"/>
              </a:rPr>
              <a:t>Бинауральная координация</a:t>
            </a:r>
            <a:endParaRPr lang="ru-RU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  <a:sym typeface="+mn-ea"/>
              </a:rPr>
              <a:t>Прием команд от пульта ДУ</a:t>
            </a:r>
            <a:endParaRPr lang="ru-RU" dirty="0" smtClean="0"/>
          </a:p>
          <a:p>
            <a:r>
              <a:rPr lang="ru-RU" dirty="0" smtClean="0">
                <a:sym typeface="+mn-ea"/>
              </a:rPr>
              <a:t>Взаимодействие с другими устройствами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5878"/>
          <a:stretch>
            <a:fillRect/>
          </a:stretch>
        </p:blipFill>
        <p:spPr>
          <a:xfrm flipH="1">
            <a:off x="9790975" y="3320337"/>
            <a:ext cx="681037" cy="9723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7" r="7083"/>
          <a:stretch>
            <a:fillRect/>
          </a:stretch>
        </p:blipFill>
        <p:spPr>
          <a:xfrm>
            <a:off x="8931806" y="3320678"/>
            <a:ext cx="681831" cy="972389"/>
          </a:xfrm>
          <a:prstGeom prst="rect">
            <a:avLst/>
          </a:prstGeom>
        </p:spPr>
      </p:pic>
      <p:pic>
        <p:nvPicPr>
          <p:cNvPr id="32770" name="Picture 2" descr="d:\widex\pics\DEX\android_directional_focus_250dpi_transp2.png"/>
          <p:cNvPicPr>
            <a:picLocks noChangeAspect="1" noChangeArrowheads="1"/>
          </p:cNvPicPr>
          <p:nvPr/>
        </p:nvPicPr>
        <p:blipFill>
          <a:blip r:embed="rId3" cstate="print"/>
          <a:srcRect l="15680" t="5174" r="16126" b="14030"/>
          <a:stretch>
            <a:fillRect/>
          </a:stretch>
        </p:blipFill>
        <p:spPr bwMode="auto">
          <a:xfrm>
            <a:off x="2660650" y="3496945"/>
            <a:ext cx="1373505" cy="2733675"/>
          </a:xfrm>
          <a:prstGeom prst="rect">
            <a:avLst/>
          </a:prstGeom>
          <a:noFill/>
        </p:spPr>
      </p:pic>
      <p:sp>
        <p:nvSpPr>
          <p:cNvPr id="4" name="Двойная стрелка влево/вправо 3"/>
          <p:cNvSpPr/>
          <p:nvPr/>
        </p:nvSpPr>
        <p:spPr>
          <a:xfrm>
            <a:off x="10714990" y="3800475"/>
            <a:ext cx="737870" cy="40132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150995" y="5196840"/>
            <a:ext cx="2023745" cy="40132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8104505" y="3800475"/>
            <a:ext cx="737870" cy="40132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BLUETOOTH</a:t>
            </a:r>
            <a:endParaRPr lang="en-US" altLang="ru-RU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Несущая частота:	2,4—2,48 ГГц</a:t>
            </a:r>
            <a:endParaRPr lang="ru-RU" altLang="en-US"/>
          </a:p>
          <a:p>
            <a:r>
              <a:rPr lang="ru-RU" altLang="en-US"/>
              <a:t>Радиус действия:	обычно до 10 м</a:t>
            </a:r>
            <a:endParaRPr lang="ru-RU" altLang="en-US"/>
          </a:p>
          <a:p>
            <a:r>
              <a:rPr lang="ru-RU" altLang="en-US"/>
              <a:t>Ток потребления:	до 30 мА*</a:t>
            </a:r>
            <a:endParaRPr lang="ru-RU" altLang="en-US"/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r>
              <a:rPr lang="ru-RU" altLang="en-US"/>
              <a:t>* </a:t>
            </a:r>
            <a:r>
              <a:rPr lang="ru-RU" altLang="en-US" sz="1800"/>
              <a:t>Начиная с версии 4.0 может использоваться</a:t>
            </a:r>
            <a:endParaRPr lang="ru-RU" altLang="en-US" sz="1800"/>
          </a:p>
          <a:p>
            <a:pPr marL="0" indent="0">
              <a:buNone/>
            </a:pPr>
            <a:r>
              <a:rPr lang="ru-RU" altLang="en-US" sz="1800"/>
              <a:t>Bluetooth Low Energy (BLE) с током потребления до 15 мА </a:t>
            </a:r>
            <a:endParaRPr lang="ru-RU" altLang="en-US" sz="1800"/>
          </a:p>
        </p:txBody>
      </p:sp>
      <p:pic>
        <p:nvPicPr>
          <p:cNvPr id="7" name="Изображение 6" descr="Bluetoot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0970" y="2032000"/>
            <a:ext cx="1831340" cy="279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lvl="0"/>
            <a:r>
              <a:rPr lang="ru-RU" b="1" cap="all" dirty="0" smtClean="0">
                <a:cs typeface="Arial" panose="020B0604020202020204" pitchFamily="34" charset="0"/>
              </a:rPr>
              <a:t>Widex </a:t>
            </a:r>
            <a:r>
              <a:rPr lang="ru-RU" b="1" cap="all" dirty="0" err="1" smtClean="0">
                <a:cs typeface="Arial" panose="020B0604020202020204" pitchFamily="34" charset="0"/>
              </a:rPr>
              <a:t>link</a:t>
            </a:r>
            <a:endParaRPr lang="ru-RU" dirty="0"/>
          </a:p>
        </p:txBody>
      </p:sp>
      <p:pic>
        <p:nvPicPr>
          <p:cNvPr id="14" name="Picture 2" descr="Widex CALL-DEX mobile phone connection"/>
          <p:cNvPicPr>
            <a:picLocks noGrp="1" noChangeAspect="1" noChangeArrowheads="1"/>
          </p:cNvPicPr>
          <p:nvPr>
            <p:ph idx="1"/>
          </p:nvPr>
        </p:nvPicPr>
        <p:blipFill>
          <a:blip r:embed="rId1" cstate="screen"/>
          <a:stretch>
            <a:fillRect/>
          </a:stretch>
        </p:blipFill>
        <p:spPr bwMode="auto">
          <a:xfrm>
            <a:off x="8895675" y="4691367"/>
            <a:ext cx="1040475" cy="877900"/>
          </a:xfrm>
          <a:prstGeom prst="rect">
            <a:avLst/>
          </a:prstGeom>
          <a:noFill/>
        </p:spPr>
      </p:pic>
      <p:pic>
        <p:nvPicPr>
          <p:cNvPr id="4" name="Content Placeholder 10" descr="WidexLink_icon.png"/>
          <p:cNvPicPr>
            <a:picLocks noChangeAspect="1"/>
          </p:cNvPicPr>
          <p:nvPr/>
        </p:nvPicPr>
        <p:blipFill>
          <a:blip r:embed="rId2" cstate="screen"/>
          <a:srcRect r="1108" b="21648"/>
          <a:stretch>
            <a:fillRect/>
          </a:stretch>
        </p:blipFill>
        <p:spPr>
          <a:xfrm>
            <a:off x="4871332" y="2084851"/>
            <a:ext cx="1896743" cy="1920213"/>
          </a:xfrm>
          <a:prstGeom prst="rect">
            <a:avLst/>
          </a:prstGeom>
        </p:spPr>
      </p:pic>
      <p:pic>
        <p:nvPicPr>
          <p:cNvPr id="5" name="Изображение 102403" descr="FUSION il003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18773" y="4005064"/>
            <a:ext cx="2925365" cy="285156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73046">
            <a:off x="7480387" y="1804613"/>
            <a:ext cx="3609901" cy="180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6" descr="clear220 logo001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19232" y="4905640"/>
            <a:ext cx="786592" cy="66393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" name="Заголовок 1"/>
          <p:cNvSpPr txBox="1"/>
          <p:nvPr/>
        </p:nvSpPr>
        <p:spPr>
          <a:xfrm>
            <a:off x="5039883" y="932723"/>
            <a:ext cx="2499827" cy="354400"/>
          </a:xfrm>
          <a:prstGeom prst="rect">
            <a:avLst/>
          </a:prstGeom>
        </p:spPr>
        <p:txBody>
          <a:bodyPr vert="horz" lIns="121920" tIns="60960" rIns="121920" bIns="6096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48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1604797"/>
            <a:ext cx="1921656" cy="2573811"/>
          </a:xfrm>
          <a:prstGeom prst="rect">
            <a:avLst/>
          </a:prstGeom>
        </p:spPr>
      </p:pic>
      <p:pic>
        <p:nvPicPr>
          <p:cNvPr id="16" name="Picture 1" descr="C:\Users\widex\Desktop\RC-Dex_right_OFF.png"/>
          <p:cNvPicPr>
            <a:picLocks noChangeAspect="1" noChangeArrowheads="1"/>
          </p:cNvPicPr>
          <p:nvPr/>
        </p:nvPicPr>
        <p:blipFill>
          <a:blip r:embed="rId7" cstate="print"/>
          <a:srcRect l="34395" t="21444" r="35987" b="18684"/>
          <a:stretch>
            <a:fillRect/>
          </a:stretch>
        </p:blipFill>
        <p:spPr bwMode="auto">
          <a:xfrm rot="808792">
            <a:off x="10461056" y="4519791"/>
            <a:ext cx="1201253" cy="1821251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584162" y="3026673"/>
            <a:ext cx="572987" cy="1378407"/>
          </a:xfrm>
          <a:prstGeom prst="rect">
            <a:avLst/>
          </a:prstGeom>
        </p:spPr>
      </p:pic>
      <p:pic>
        <p:nvPicPr>
          <p:cNvPr id="1026" name="Picture 2" descr="\\widex\dfs$\Common\Игорь\для серг\Pro-Link-with-neckloop.jpg"/>
          <p:cNvPicPr>
            <a:picLocks noChangeAspect="1" noChangeArrowheads="1"/>
          </p:cNvPicPr>
          <p:nvPr/>
        </p:nvPicPr>
        <p:blipFill>
          <a:blip r:embed="rId9" cstate="print"/>
          <a:srcRect l="25593" t="1969" r="29126" b="3533"/>
          <a:stretch>
            <a:fillRect/>
          </a:stretch>
        </p:blipFill>
        <p:spPr bwMode="auto">
          <a:xfrm>
            <a:off x="647654" y="1371375"/>
            <a:ext cx="1896349" cy="3957599"/>
          </a:xfrm>
          <a:prstGeom prst="rect">
            <a:avLst/>
          </a:prstGeom>
          <a:noFill/>
        </p:spPr>
      </p:pic>
      <p:pic>
        <p:nvPicPr>
          <p:cNvPr id="18" name="Рисунок 17" descr="USBLin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1795217" y="2245872"/>
            <a:ext cx="3264365" cy="1982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Widex Link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Запатентованна технология, разработанная </a:t>
            </a:r>
            <a:r>
              <a:rPr lang="" altLang="ru-RU"/>
              <a:t>Widex</a:t>
            </a:r>
            <a:endParaRPr lang="" altLang="ru-RU"/>
          </a:p>
          <a:p>
            <a:r>
              <a:rPr lang="ru-RU" altLang=""/>
              <a:t>Имеет низкое энергопотребление</a:t>
            </a:r>
            <a:endParaRPr lang="ru-RU" altLang=""/>
          </a:p>
          <a:p>
            <a:r>
              <a:rPr lang="ru-RU" altLang=""/>
              <a:t>Позволяет использовать радиомодуль малого размера</a:t>
            </a:r>
            <a:endParaRPr lang="ru-RU" altLang=""/>
          </a:p>
          <a:p>
            <a:r>
              <a:rPr lang="ru-RU" altLang=""/>
              <a:t>Позволяет передавать стерео аудиосигнал в частотном диапазоне от 50 до 11000 Гц</a:t>
            </a:r>
            <a:endParaRPr lang="ru-RU" altLang=""/>
          </a:p>
          <a:p>
            <a:r>
              <a:rPr lang="ru-RU" altLang=""/>
              <a:t>Имеет малую временную задержку</a:t>
            </a:r>
            <a:endParaRPr lang="ru-RU" altLang=""/>
          </a:p>
          <a:p>
            <a:r>
              <a:rPr lang="ru-RU" altLang=""/>
              <a:t>Создает низкий уровень электромагнитного излучения</a:t>
            </a:r>
            <a:endParaRPr lang="ru-RU" altLang="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2315" y="3808730"/>
            <a:ext cx="2870835" cy="81026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2315" y="3808730"/>
            <a:ext cx="2870835" cy="81026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3" name="Полилиния 12"/>
          <p:cNvSpPr/>
          <p:nvPr/>
        </p:nvSpPr>
        <p:spPr>
          <a:xfrm>
            <a:off x="742950" y="1229995"/>
            <a:ext cx="1783715" cy="3380105"/>
          </a:xfrm>
          <a:custGeom>
            <a:avLst/>
            <a:gdLst>
              <a:gd name="connisteX0" fmla="*/ 0 w 1778635"/>
              <a:gd name="connsiteY0" fmla="*/ 2635250 h 3445510"/>
              <a:gd name="connisteX1" fmla="*/ 1762760 w 1778635"/>
              <a:gd name="connsiteY1" fmla="*/ 0 h 3445510"/>
              <a:gd name="connisteX2" fmla="*/ 1778635 w 1778635"/>
              <a:gd name="connsiteY2" fmla="*/ 2047875 h 3445510"/>
              <a:gd name="connisteX3" fmla="*/ 0 w 1778635"/>
              <a:gd name="connsiteY3" fmla="*/ 3445510 h 3445510"/>
              <a:gd name="connisteX4" fmla="*/ 0 w 1778635"/>
              <a:gd name="connsiteY4" fmla="*/ 2635250 h 344551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778635" h="3445510">
                <a:moveTo>
                  <a:pt x="0" y="2635250"/>
                </a:moveTo>
                <a:lnTo>
                  <a:pt x="1762760" y="0"/>
                </a:lnTo>
                <a:lnTo>
                  <a:pt x="1778635" y="2047875"/>
                </a:lnTo>
                <a:lnTo>
                  <a:pt x="0" y="3445510"/>
                </a:lnTo>
                <a:lnTo>
                  <a:pt x="0" y="263525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56000">
                <a:schemeClr val="bg1"/>
              </a:gs>
            </a:gsLst>
            <a:lin ang="21000000" scaled="0"/>
          </a:gradFill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cxnSp>
        <p:nvCxnSpPr>
          <p:cNvPr id="15" name="Прямое соединение 14"/>
          <p:cNvCxnSpPr/>
          <p:nvPr/>
        </p:nvCxnSpPr>
        <p:spPr>
          <a:xfrm flipV="1">
            <a:off x="3618865" y="3230880"/>
            <a:ext cx="1292860" cy="584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>
            <a:off x="782955" y="3221355"/>
            <a:ext cx="8540750" cy="1388745"/>
          </a:xfrm>
          <a:custGeom>
            <a:avLst/>
            <a:gdLst>
              <a:gd name="connisteX0" fmla="*/ 0 w 8686800"/>
              <a:gd name="connsiteY0" fmla="*/ 1381125 h 1381125"/>
              <a:gd name="connisteX1" fmla="*/ 1800225 w 8686800"/>
              <a:gd name="connsiteY1" fmla="*/ 9525 h 1381125"/>
              <a:gd name="connisteX2" fmla="*/ 8686800 w 8686800"/>
              <a:gd name="connsiteY2" fmla="*/ 0 h 1381125"/>
              <a:gd name="connisteX3" fmla="*/ 2876550 w 8686800"/>
              <a:gd name="connsiteY3" fmla="*/ 1381125 h 1381125"/>
              <a:gd name="connisteX4" fmla="*/ 0 w 8686800"/>
              <a:gd name="connsiteY4" fmla="*/ 1381125 h 138112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8686800" h="1381125">
                <a:moveTo>
                  <a:pt x="0" y="1381125"/>
                </a:moveTo>
                <a:lnTo>
                  <a:pt x="1800225" y="9525"/>
                </a:lnTo>
                <a:lnTo>
                  <a:pt x="8686800" y="0"/>
                </a:lnTo>
                <a:lnTo>
                  <a:pt x="2876550" y="1381125"/>
                </a:lnTo>
                <a:lnTo>
                  <a:pt x="0" y="1381125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59000">
                <a:schemeClr val="bg1"/>
              </a:gs>
            </a:gsLst>
            <a:lin ang="17400000" scaled="0"/>
          </a:gra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8" name="Изображение 7" descr="Снимок экрана в 2020-04-01 17-07-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65" y="1229995"/>
            <a:ext cx="6864985" cy="199072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2315" y="3808730"/>
            <a:ext cx="2870835" cy="81026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3" name="Полилиния 12"/>
          <p:cNvSpPr/>
          <p:nvPr/>
        </p:nvSpPr>
        <p:spPr>
          <a:xfrm>
            <a:off x="742950" y="1229995"/>
            <a:ext cx="1783715" cy="3380105"/>
          </a:xfrm>
          <a:custGeom>
            <a:avLst/>
            <a:gdLst>
              <a:gd name="connisteX0" fmla="*/ 0 w 1778635"/>
              <a:gd name="connsiteY0" fmla="*/ 2635250 h 3445510"/>
              <a:gd name="connisteX1" fmla="*/ 1762760 w 1778635"/>
              <a:gd name="connsiteY1" fmla="*/ 0 h 3445510"/>
              <a:gd name="connisteX2" fmla="*/ 1778635 w 1778635"/>
              <a:gd name="connsiteY2" fmla="*/ 2047875 h 3445510"/>
              <a:gd name="connisteX3" fmla="*/ 0 w 1778635"/>
              <a:gd name="connsiteY3" fmla="*/ 3445510 h 3445510"/>
              <a:gd name="connisteX4" fmla="*/ 0 w 1778635"/>
              <a:gd name="connsiteY4" fmla="*/ 2635250 h 344551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778635" h="3445510">
                <a:moveTo>
                  <a:pt x="0" y="2635250"/>
                </a:moveTo>
                <a:lnTo>
                  <a:pt x="1762760" y="0"/>
                </a:lnTo>
                <a:lnTo>
                  <a:pt x="1778635" y="2047875"/>
                </a:lnTo>
                <a:lnTo>
                  <a:pt x="0" y="3445510"/>
                </a:lnTo>
                <a:lnTo>
                  <a:pt x="0" y="263525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7000">
                <a:schemeClr val="bg1"/>
              </a:gs>
            </a:gsLst>
            <a:lin ang="21000000" scaled="0"/>
          </a:gradFill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4" name="Полилиния 13"/>
          <p:cNvSpPr/>
          <p:nvPr/>
        </p:nvSpPr>
        <p:spPr>
          <a:xfrm>
            <a:off x="742950" y="3221355"/>
            <a:ext cx="8649335" cy="1388745"/>
          </a:xfrm>
          <a:custGeom>
            <a:avLst/>
            <a:gdLst>
              <a:gd name="connisteX0" fmla="*/ 0 w 8686800"/>
              <a:gd name="connsiteY0" fmla="*/ 1381125 h 1381125"/>
              <a:gd name="connisteX1" fmla="*/ 1800225 w 8686800"/>
              <a:gd name="connsiteY1" fmla="*/ 9525 h 1381125"/>
              <a:gd name="connisteX2" fmla="*/ 8686800 w 8686800"/>
              <a:gd name="connsiteY2" fmla="*/ 0 h 1381125"/>
              <a:gd name="connisteX3" fmla="*/ 2876550 w 8686800"/>
              <a:gd name="connsiteY3" fmla="*/ 1381125 h 1381125"/>
              <a:gd name="connisteX4" fmla="*/ 0 w 8686800"/>
              <a:gd name="connsiteY4" fmla="*/ 1381125 h 138112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8686800" h="1381125">
                <a:moveTo>
                  <a:pt x="0" y="1381125"/>
                </a:moveTo>
                <a:lnTo>
                  <a:pt x="1800225" y="9525"/>
                </a:lnTo>
                <a:lnTo>
                  <a:pt x="8686800" y="0"/>
                </a:lnTo>
                <a:lnTo>
                  <a:pt x="2876550" y="1381125"/>
                </a:lnTo>
                <a:lnTo>
                  <a:pt x="0" y="1381125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4000">
                <a:schemeClr val="bg1"/>
              </a:gs>
            </a:gsLst>
            <a:lin ang="168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8" name="Изображение 7" descr="Снимок экрана в 2020-04-01 17-07-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65" y="1229995"/>
            <a:ext cx="6864985" cy="199072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0" name="Текстовое поле 9"/>
          <p:cNvSpPr txBox="1"/>
          <p:nvPr/>
        </p:nvSpPr>
        <p:spPr>
          <a:xfrm>
            <a:off x="989330" y="2503170"/>
            <a:ext cx="10674350" cy="375094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lIns="274320" tIns="182880" rIns="274320" bIns="182880" rtlCol="0">
            <a:spAutoFit/>
          </a:bodyPr>
          <a:p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Производители дефибрилляторов и кардиостимуляторов публикуют следующие рекомендации по использованию мобильных телефонов:</a:t>
            </a:r>
            <a:endParaRPr lang="ru-RU" alt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Держите мобильный телефон по меньшей мере на расстоянии 15 см от кардиостимулятора</a:t>
            </a:r>
            <a:endParaRPr lang="ru-RU" alt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Не носите телефон в нагрудном кармане или близко к груди</a:t>
            </a:r>
            <a:endParaRPr lang="ru-RU" alt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В отношении </a:t>
            </a:r>
            <a:r>
              <a:rPr lang="en-US" altLang="ru-RU" sz="2200">
                <a:latin typeface="Arial" panose="020B0604020202020204" pitchFamily="34" charset="0"/>
                <a:cs typeface="Arial" panose="020B0604020202020204" pitchFamily="34" charset="0"/>
              </a:rPr>
              <a:t>WidexLink</a:t>
            </a: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ru-RU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сигнал, излучаемый самым мощным продуктом </a:t>
            </a:r>
            <a:r>
              <a:rPr lang="en-US" altLang="ru-RU" sz="2200">
                <a:latin typeface="Arial" panose="020B0604020202020204" pitchFamily="34" charset="0"/>
                <a:cs typeface="Arial" panose="020B0604020202020204" pitchFamily="34" charset="0"/>
              </a:rPr>
              <a:t>DEX </a:t>
            </a: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значительно слабее (приблизительно 1/1000) чем сигнал мобильного телефона</a:t>
            </a:r>
            <a:endParaRPr lang="ru-RU" alt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altLang="en-US" sz="2200">
                <a:latin typeface="Arial" panose="020B0604020202020204" pitchFamily="34" charset="0"/>
                <a:cs typeface="Arial" panose="020B0604020202020204" pitchFamily="34" charset="0"/>
              </a:rPr>
              <a:t>Однако, любому пользователю имплантируемого устройства рекомендуется связаться с их врачом или производителем</a:t>
            </a:r>
            <a:endParaRPr lang="ru-RU" alt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1040130" y="1196975"/>
            <a:ext cx="10572750" cy="1306195"/>
          </a:xfrm>
          <a:custGeom>
            <a:avLst/>
            <a:gdLst>
              <a:gd name="connisteX0" fmla="*/ 0 w 10668000"/>
              <a:gd name="connsiteY0" fmla="*/ 2517140 h 2530475"/>
              <a:gd name="connisteX1" fmla="*/ 1551305 w 10668000"/>
              <a:gd name="connsiteY1" fmla="*/ 0 h 2530475"/>
              <a:gd name="connisteX2" fmla="*/ 8449945 w 10668000"/>
              <a:gd name="connsiteY2" fmla="*/ 13335 h 2530475"/>
              <a:gd name="connisteX3" fmla="*/ 10668000 w 10668000"/>
              <a:gd name="connsiteY3" fmla="*/ 2530475 h 2530475"/>
              <a:gd name="connisteX4" fmla="*/ 0 w 10668000"/>
              <a:gd name="connsiteY4" fmla="*/ 2517140 h 25304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0668000" h="2530475">
                <a:moveTo>
                  <a:pt x="0" y="2517140"/>
                </a:moveTo>
                <a:lnTo>
                  <a:pt x="1551305" y="0"/>
                </a:lnTo>
                <a:lnTo>
                  <a:pt x="8449945" y="13335"/>
                </a:lnTo>
                <a:lnTo>
                  <a:pt x="10668000" y="2530475"/>
                </a:lnTo>
                <a:lnTo>
                  <a:pt x="0" y="251714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100000">
                <a:schemeClr val="bg1">
                  <a:alpha val="100000"/>
                </a:schemeClr>
              </a:gs>
            </a:gsLst>
            <a:lin ang="5400000" scaled="0"/>
          </a:gradFill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7000">
                      <a:schemeClr val="bg1"/>
                    </a:gs>
                  </a:gsLst>
                  <a:lin ang="540000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7715" y="5408295"/>
            <a:ext cx="3029585" cy="42100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БЕЗОПАСНОСТЬ </a:t>
            </a:r>
            <a:r>
              <a:rPr lang="en-US" altLang="ru-RU"/>
              <a:t>WIDEX LINK</a:t>
            </a:r>
            <a:endParaRPr lang="en-US" altLang="ru-RU"/>
          </a:p>
        </p:txBody>
      </p:sp>
      <p:pic>
        <p:nvPicPr>
          <p:cNvPr id="7" name="Изображение 6" descr="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590" y="1229995"/>
            <a:ext cx="3378835" cy="47713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7715" y="5408295"/>
            <a:ext cx="3029585" cy="42100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2" name="Изображение 1" descr="Снимок экрана в 2020-04-01 17-34-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2698115"/>
            <a:ext cx="11570335" cy="14624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" name="Полилиния 3"/>
          <p:cNvSpPr/>
          <p:nvPr/>
        </p:nvSpPr>
        <p:spPr>
          <a:xfrm>
            <a:off x="305435" y="4163060"/>
            <a:ext cx="11607165" cy="1659890"/>
          </a:xfrm>
          <a:custGeom>
            <a:avLst/>
            <a:gdLst>
              <a:gd name="connisteX0" fmla="*/ 462915 w 11607165"/>
              <a:gd name="connsiteY0" fmla="*/ 1659890 h 1659890"/>
              <a:gd name="connisteX1" fmla="*/ 0 w 11607165"/>
              <a:gd name="connsiteY1" fmla="*/ 0 h 1659890"/>
              <a:gd name="connisteX2" fmla="*/ 11607165 w 11607165"/>
              <a:gd name="connsiteY2" fmla="*/ 0 h 1659890"/>
              <a:gd name="connisteX3" fmla="*/ 3496945 w 11607165"/>
              <a:gd name="connsiteY3" fmla="*/ 1659890 h 1659890"/>
              <a:gd name="connisteX4" fmla="*/ 462915 w 11607165"/>
              <a:gd name="connsiteY4" fmla="*/ 1659890 h 16598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1607165" h="1659890">
                <a:moveTo>
                  <a:pt x="462915" y="1659890"/>
                </a:moveTo>
                <a:lnTo>
                  <a:pt x="0" y="0"/>
                </a:lnTo>
                <a:lnTo>
                  <a:pt x="11607165" y="0"/>
                </a:lnTo>
                <a:lnTo>
                  <a:pt x="3496945" y="1659890"/>
                </a:lnTo>
                <a:lnTo>
                  <a:pt x="462915" y="165989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7000">
                <a:schemeClr val="bg1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24" y="2372883"/>
            <a:ext cx="1967433" cy="26351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424139" y="2948947"/>
            <a:ext cx="1920000" cy="199435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776267" y="3727039"/>
            <a:ext cx="720000" cy="1238132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7633624" y="5152815"/>
            <a:ext cx="862643" cy="740077"/>
            <a:chOff x="6444208" y="1853575"/>
            <a:chExt cx="646982" cy="555058"/>
          </a:xfrm>
        </p:grpSpPr>
        <p:pic>
          <p:nvPicPr>
            <p:cNvPr id="16" name="Picture 1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17" name="Round Single Corner Rectangle 17"/>
            <p:cNvSpPr/>
            <p:nvPr/>
          </p:nvSpPr>
          <p:spPr>
            <a:xfrm>
              <a:off x="6444208" y="1989843"/>
              <a:ext cx="646982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RC-DEX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5905432" y="5185200"/>
            <a:ext cx="862643" cy="740077"/>
            <a:chOff x="6444208" y="1853575"/>
            <a:chExt cx="646982" cy="555058"/>
          </a:xfrm>
        </p:grpSpPr>
        <p:pic>
          <p:nvPicPr>
            <p:cNvPr id="19" name="Picture 19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20" name="Round Single Corner Rectangle 20"/>
            <p:cNvSpPr/>
            <p:nvPr/>
          </p:nvSpPr>
          <p:spPr>
            <a:xfrm>
              <a:off x="6444208" y="1989843"/>
              <a:ext cx="646982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TV-DEX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0215" y="3044957"/>
            <a:ext cx="1440000" cy="1857747"/>
          </a:xfrm>
          <a:prstGeom prst="rect">
            <a:avLst/>
          </a:prstGeom>
        </p:spPr>
      </p:pic>
      <p:grpSp>
        <p:nvGrpSpPr>
          <p:cNvPr id="4" name="Group 25"/>
          <p:cNvGrpSpPr/>
          <p:nvPr/>
        </p:nvGrpSpPr>
        <p:grpSpPr>
          <a:xfrm>
            <a:off x="10640035" y="5181569"/>
            <a:ext cx="862643" cy="740077"/>
            <a:chOff x="6444208" y="1853575"/>
            <a:chExt cx="646982" cy="555058"/>
          </a:xfrm>
        </p:grpSpPr>
        <p:pic>
          <p:nvPicPr>
            <p:cNvPr id="26" name="Picture 2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27" name="Round Single Corner Rectangle 27"/>
            <p:cNvSpPr/>
            <p:nvPr/>
          </p:nvSpPr>
          <p:spPr>
            <a:xfrm>
              <a:off x="6444208" y="1989843"/>
              <a:ext cx="646982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T-DEX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043" y="3045011"/>
            <a:ext cx="375843" cy="4800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217" y="2180915"/>
            <a:ext cx="375843" cy="480000"/>
          </a:xfrm>
          <a:prstGeom prst="rect">
            <a:avLst/>
          </a:prstGeom>
        </p:spPr>
      </p:pic>
      <p:pic>
        <p:nvPicPr>
          <p:cNvPr id="32" name="Picture 2" descr="G:\widex\pics\accessories\ald000135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818396" y="3621021"/>
            <a:ext cx="1598084" cy="1356783"/>
          </a:xfrm>
          <a:prstGeom prst="rect">
            <a:avLst/>
          </a:prstGeom>
          <a:noFill/>
        </p:spPr>
      </p:pic>
      <p:grpSp>
        <p:nvGrpSpPr>
          <p:cNvPr id="5" name="Group 25"/>
          <p:cNvGrpSpPr/>
          <p:nvPr/>
        </p:nvGrpSpPr>
        <p:grpSpPr>
          <a:xfrm>
            <a:off x="9299752" y="5181569"/>
            <a:ext cx="862643" cy="740077"/>
            <a:chOff x="6444208" y="1853575"/>
            <a:chExt cx="646982" cy="555058"/>
          </a:xfrm>
        </p:grpSpPr>
        <p:pic>
          <p:nvPicPr>
            <p:cNvPr id="34" name="Picture 2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35" name="Round Single Corner Rectangle 27"/>
            <p:cNvSpPr/>
            <p:nvPr/>
          </p:nvSpPr>
          <p:spPr>
            <a:xfrm>
              <a:off x="6444208" y="1989843"/>
              <a:ext cx="646982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CALL</a:t>
              </a:r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-DEX</a:t>
              </a:r>
              <a:endParaRPr lang="da-DK" sz="106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516" y="3045011"/>
            <a:ext cx="375843" cy="480000"/>
          </a:xfrm>
          <a:prstGeom prst="rect">
            <a:avLst/>
          </a:prstGeom>
        </p:spPr>
      </p:pic>
      <p:pic>
        <p:nvPicPr>
          <p:cNvPr id="37" name="Picture 3" descr="G:\widex\pics\accessories\com-dex000025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23392" y="2177231"/>
            <a:ext cx="1761991" cy="2880320"/>
          </a:xfrm>
          <a:prstGeom prst="rect">
            <a:avLst/>
          </a:prstGeom>
          <a:noFill/>
        </p:spPr>
      </p:pic>
      <p:pic>
        <p:nvPicPr>
          <p:cNvPr id="39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627" y="2468947"/>
            <a:ext cx="375843" cy="480000"/>
          </a:xfrm>
          <a:prstGeom prst="rect">
            <a:avLst/>
          </a:prstGeom>
        </p:spPr>
      </p:pic>
      <p:grpSp>
        <p:nvGrpSpPr>
          <p:cNvPr id="6" name="Group 15"/>
          <p:cNvGrpSpPr/>
          <p:nvPr/>
        </p:nvGrpSpPr>
        <p:grpSpPr>
          <a:xfrm>
            <a:off x="1008000" y="5152815"/>
            <a:ext cx="958653" cy="740077"/>
            <a:chOff x="6432503" y="1853575"/>
            <a:chExt cx="718990" cy="555058"/>
          </a:xfrm>
        </p:grpSpPr>
        <p:pic>
          <p:nvPicPr>
            <p:cNvPr id="41" name="Picture 1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42" name="Round Single Corner Rectangle 17"/>
            <p:cNvSpPr/>
            <p:nvPr/>
          </p:nvSpPr>
          <p:spPr>
            <a:xfrm>
              <a:off x="6432503" y="1989843"/>
              <a:ext cx="718990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COM-DEX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4278997" y="5152815"/>
            <a:ext cx="862643" cy="740077"/>
            <a:chOff x="6444208" y="1853575"/>
            <a:chExt cx="646982" cy="555058"/>
          </a:xfrm>
        </p:grpSpPr>
        <p:pic>
          <p:nvPicPr>
            <p:cNvPr id="44" name="Picture 1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45" name="Round Single Corner Rectangle 17"/>
            <p:cNvSpPr/>
            <p:nvPr/>
          </p:nvSpPr>
          <p:spPr>
            <a:xfrm>
              <a:off x="6444208" y="1989843"/>
              <a:ext cx="646982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UNI-DEX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7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45" y="1508787"/>
            <a:ext cx="375843" cy="480000"/>
          </a:xfrm>
          <a:prstGeom prst="rect">
            <a:avLst/>
          </a:prstGeom>
        </p:spPr>
      </p:pic>
      <p:sp>
        <p:nvSpPr>
          <p:cNvPr id="48" name="Заголовок 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БЕСПРОВОДНЫЕ АКСЕССУАРЫ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WIDEX</a:t>
            </a: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I.Matveev\Desktop\COM-DEX-remote-mic-angle01.jpg"/>
          <p:cNvPicPr>
            <a:picLocks noChangeAspect="1" noChangeArrowheads="1"/>
          </p:cNvPicPr>
          <p:nvPr/>
        </p:nvPicPr>
        <p:blipFill>
          <a:blip r:embed="rId9" cstate="print"/>
          <a:srcRect l="38188" t="12594" r="36219" b="6688"/>
          <a:stretch>
            <a:fillRect/>
          </a:stretch>
        </p:blipFill>
        <p:spPr bwMode="auto">
          <a:xfrm>
            <a:off x="2831637" y="3140968"/>
            <a:ext cx="578407" cy="1824203"/>
          </a:xfrm>
          <a:prstGeom prst="rect">
            <a:avLst/>
          </a:prstGeom>
          <a:noFill/>
        </p:spPr>
      </p:pic>
      <p:grpSp>
        <p:nvGrpSpPr>
          <p:cNvPr id="8" name="Group 15"/>
          <p:cNvGrpSpPr/>
          <p:nvPr/>
        </p:nvGrpSpPr>
        <p:grpSpPr>
          <a:xfrm>
            <a:off x="2592000" y="5157192"/>
            <a:ext cx="958653" cy="740077"/>
            <a:chOff x="6408496" y="1853575"/>
            <a:chExt cx="718990" cy="555058"/>
          </a:xfrm>
        </p:grpSpPr>
        <p:pic>
          <p:nvPicPr>
            <p:cNvPr id="43" name="Picture 16" descr="5thShield_SuppColour_0_84_125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492149" y="1853575"/>
              <a:ext cx="551747" cy="555058"/>
            </a:xfrm>
            <a:prstGeom prst="rect">
              <a:avLst/>
            </a:prstGeom>
          </p:spPr>
        </p:pic>
        <p:sp>
          <p:nvSpPr>
            <p:cNvPr id="46" name="Round Single Corner Rectangle 17"/>
            <p:cNvSpPr/>
            <p:nvPr/>
          </p:nvSpPr>
          <p:spPr>
            <a:xfrm>
              <a:off x="6408496" y="1989843"/>
              <a:ext cx="718990" cy="288032"/>
            </a:xfrm>
            <a:prstGeom prst="round1Rect">
              <a:avLst>
                <a:gd name="adj" fmla="val 6982"/>
              </a:avLst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65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COM-DEX REMOTE MIC</a:t>
              </a:r>
              <a:endParaRPr lang="da-DK" sz="1065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Картинки по запросу BLUETOOTH 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74465" y="1511617"/>
            <a:ext cx="251749" cy="384043"/>
          </a:xfrm>
          <a:prstGeom prst="rect">
            <a:avLst/>
          </a:prstGeom>
          <a:noFill/>
        </p:spPr>
      </p:pic>
      <p:pic>
        <p:nvPicPr>
          <p:cNvPr id="50" name="Picture 4" descr="Картинки по запросу BLUETOOTH 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51963" y="2468947"/>
            <a:ext cx="251749" cy="384043"/>
          </a:xfrm>
          <a:prstGeom prst="rect">
            <a:avLst/>
          </a:prstGeom>
          <a:noFill/>
        </p:spPr>
      </p:pic>
      <p:pic>
        <p:nvPicPr>
          <p:cNvPr id="51" name="Picture 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029" y="1796819"/>
            <a:ext cx="375843" cy="480000"/>
          </a:xfrm>
          <a:prstGeom prst="rect">
            <a:avLst/>
          </a:prstGeom>
        </p:spPr>
      </p:pic>
      <p:pic>
        <p:nvPicPr>
          <p:cNvPr id="52" name="Picture 4" descr="Картинки по запросу BLUETOOTH 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896533" y="2564904"/>
            <a:ext cx="251749" cy="384043"/>
          </a:xfrm>
          <a:prstGeom prst="rect">
            <a:avLst/>
          </a:prstGeom>
          <a:noFill/>
        </p:spPr>
      </p:pic>
      <p:pic>
        <p:nvPicPr>
          <p:cNvPr id="49" name="Picture 1" descr="C:\Users\I.Matveev\Desktop\Безымянный.jpg"/>
          <p:cNvPicPr>
            <a:picLocks noChangeAspect="1" noChangeArrowheads="1"/>
          </p:cNvPicPr>
          <p:nvPr/>
        </p:nvPicPr>
        <p:blipFill>
          <a:blip r:embed="rId11" cstate="print"/>
          <a:srcRect r="72489" b="50539"/>
          <a:stretch>
            <a:fillRect/>
          </a:stretch>
        </p:blipFill>
        <p:spPr bwMode="auto">
          <a:xfrm>
            <a:off x="11280576" y="2564904"/>
            <a:ext cx="380319" cy="3840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RC-DEX</a:t>
            </a:r>
            <a:endParaRPr lang="en-US" altLang="ru-RU"/>
          </a:p>
        </p:txBody>
      </p:sp>
      <p:pic>
        <p:nvPicPr>
          <p:cNvPr id="6" name="Замещающее содержимое 5" descr="RC-Dex_left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12570" y="1158875"/>
            <a:ext cx="2973705" cy="5018405"/>
          </a:xfrm>
          <a:prstGeom prst="rect">
            <a:avLst/>
          </a:prstGeom>
        </p:spPr>
      </p:pic>
      <p:sp>
        <p:nvSpPr>
          <p:cNvPr id="5" name="Замещающее содержимое 4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ru-RU" altLang="en-US">
                <a:sym typeface="+mn-ea"/>
              </a:rPr>
              <a:t>ФУНКЦИИ: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ym typeface="+mn-ea"/>
              </a:rPr>
              <a:t>регулировка громкости (или предпочтений в </a:t>
            </a:r>
            <a:r>
              <a:rPr lang="en-US" altLang="ru-RU">
                <a:sym typeface="+mn-ea"/>
              </a:rPr>
              <a:t>UNIQUE)</a:t>
            </a:r>
            <a:endParaRPr lang="en-US" altLang="ru-RU">
              <a:solidFill>
                <a:schemeClr val="tx1"/>
              </a:solidFill>
            </a:endParaRPr>
          </a:p>
          <a:p>
            <a:r>
              <a:rPr lang="ru-RU" altLang="en-US">
                <a:sym typeface="+mn-ea"/>
              </a:rPr>
              <a:t>переключение программ</a:t>
            </a:r>
            <a:endParaRPr lang="en-US" altLang="ru-RU"/>
          </a:p>
          <a:p>
            <a:endParaRPr lang="ru-RU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RC-DEX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СОВМЕСТИМ С:</a:t>
            </a:r>
            <a:endParaRPr lang="ru-RU" altLang="en-US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UNIQUE 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(серии с </a:t>
            </a:r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50 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по </a:t>
            </a:r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440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)</a:t>
            </a:r>
            <a:endParaRPr lang="ru-RU" altLang="en-US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DREAM 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(серии с </a:t>
            </a:r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50 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по </a:t>
            </a:r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440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)</a:t>
            </a:r>
            <a:endParaRPr lang="en-US" altLang="ru-RU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ru-RU">
                <a:solidFill>
                  <a:schemeClr val="accent6">
                    <a:lumMod val="50000"/>
                  </a:schemeClr>
                </a:solidFill>
                <a:sym typeface="+mn-ea"/>
              </a:rPr>
              <a:t>CLEAR (</a:t>
            </a:r>
            <a:r>
              <a:rPr lang="ru-RU" altLang="en-US">
                <a:solidFill>
                  <a:schemeClr val="accent6">
                    <a:lumMod val="50000"/>
                  </a:schemeClr>
                </a:solidFill>
                <a:sym typeface="+mn-ea"/>
              </a:rPr>
              <a:t>все серии)</a:t>
            </a:r>
            <a:endParaRPr lang="ru-RU" altLang="en-US"/>
          </a:p>
          <a:p>
            <a:endParaRPr lang="ru-RU" altLang="en-US"/>
          </a:p>
          <a:p>
            <a:pPr marL="0" indent="0">
              <a:buNone/>
            </a:pPr>
            <a:r>
              <a:rPr lang="ru-RU" altLang="en-US">
                <a:solidFill>
                  <a:srgbClr val="C00000"/>
                </a:solidFill>
                <a:sym typeface="+mn-ea"/>
              </a:rPr>
              <a:t>НЕ СОВМЕСТИМ:</a:t>
            </a:r>
            <a:endParaRPr lang="ru-RU" altLang="en-US">
              <a:solidFill>
                <a:srgbClr val="C00000"/>
              </a:solidFill>
            </a:endParaRPr>
          </a:p>
          <a:p>
            <a:r>
              <a:rPr lang="en-US" altLang="ru-RU">
                <a:solidFill>
                  <a:srgbClr val="C00000"/>
                </a:solidFill>
                <a:sym typeface="+mn-ea"/>
              </a:rPr>
              <a:t>CIC-M</a:t>
            </a:r>
            <a:endParaRPr lang="en-US" altLang="ru-RU">
              <a:solidFill>
                <a:srgbClr val="C00000"/>
              </a:solidFill>
            </a:endParaRPr>
          </a:p>
          <a:p>
            <a:r>
              <a:rPr lang="en-US" altLang="ru-RU">
                <a:solidFill>
                  <a:srgbClr val="C00000"/>
                </a:solidFill>
                <a:sym typeface="+mn-ea"/>
              </a:rPr>
              <a:t>UNIQUE 30, DREAM 30</a:t>
            </a:r>
            <a:endParaRPr lang="ru-RU" altLang="en-US"/>
          </a:p>
        </p:txBody>
      </p:sp>
      <p:pic>
        <p:nvPicPr>
          <p:cNvPr id="5" name="Изображение 4" descr="RC-DEX ald000010"/>
          <p:cNvPicPr>
            <a:picLocks noChangeAspect="1"/>
          </p:cNvPicPr>
          <p:nvPr/>
        </p:nvPicPr>
        <p:blipFill>
          <a:blip r:embed="rId1"/>
          <a:srcRect l="10083" t="9152" r="10791" b="3677"/>
          <a:stretch>
            <a:fillRect/>
          </a:stretch>
        </p:blipFill>
        <p:spPr>
          <a:xfrm>
            <a:off x="1550670" y="1496060"/>
            <a:ext cx="2980055" cy="46812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RC-DEX</a:t>
            </a:r>
            <a:endParaRPr lang="en-US" altLang="ru-RU"/>
          </a:p>
        </p:txBody>
      </p:sp>
      <p:pic>
        <p:nvPicPr>
          <p:cNvPr id="9" name="Замещающее содержимое 8" descr="RC-Dex_front_ON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06315" y="1691005"/>
            <a:ext cx="2578735" cy="4351655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7667625" y="1828165"/>
            <a:ext cx="36861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</a:rPr>
              <a:t>Световой индикатор</a:t>
            </a:r>
            <a:endParaRPr lang="ru-RU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838200" y="2462530"/>
            <a:ext cx="36861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</a:rPr>
              <a:t>Увеличение громкости</a:t>
            </a:r>
            <a:endParaRPr lang="ru-RU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7667625" y="2922905"/>
            <a:ext cx="36861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</a:rPr>
              <a:t>Блокировка кнопок</a:t>
            </a:r>
            <a:endParaRPr lang="ru-RU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38200" y="3824605"/>
            <a:ext cx="36861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</a:rPr>
              <a:t>Уменьшение громкости</a:t>
            </a:r>
            <a:endParaRPr lang="ru-RU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556260" y="3143250"/>
            <a:ext cx="3968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sz="2400">
                <a:latin typeface="Arial" panose="020B0604020202020204" pitchFamily="34" charset="0"/>
                <a:cs typeface="Arial" panose="020B0604020202020204" pitchFamily="34" charset="0"/>
              </a:rPr>
              <a:t>Переключение программ</a:t>
            </a:r>
            <a:endParaRPr lang="ru-RU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ое соединение 14"/>
          <p:cNvCxnSpPr>
            <a:stCxn id="11" idx="3"/>
          </p:cNvCxnSpPr>
          <p:nvPr/>
        </p:nvCxnSpPr>
        <p:spPr>
          <a:xfrm>
            <a:off x="4524375" y="2693035"/>
            <a:ext cx="1278255" cy="635"/>
          </a:xfrm>
          <a:prstGeom prst="line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ое соединение 15"/>
          <p:cNvCxnSpPr>
            <a:stCxn id="14" idx="3"/>
          </p:cNvCxnSpPr>
          <p:nvPr/>
        </p:nvCxnSpPr>
        <p:spPr>
          <a:xfrm flipV="1">
            <a:off x="4524375" y="3366770"/>
            <a:ext cx="1570990" cy="6985"/>
          </a:xfrm>
          <a:prstGeom prst="line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ое соединение 16"/>
          <p:cNvCxnSpPr/>
          <p:nvPr/>
        </p:nvCxnSpPr>
        <p:spPr>
          <a:xfrm>
            <a:off x="4524375" y="4054475"/>
            <a:ext cx="1278255" cy="635"/>
          </a:xfrm>
          <a:prstGeom prst="line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ое соединение 17"/>
          <p:cNvCxnSpPr>
            <a:endCxn id="10" idx="1"/>
          </p:cNvCxnSpPr>
          <p:nvPr/>
        </p:nvCxnSpPr>
        <p:spPr>
          <a:xfrm>
            <a:off x="6389370" y="2058035"/>
            <a:ext cx="1278255" cy="635"/>
          </a:xfrm>
          <a:prstGeom prst="line">
            <a:avLst/>
          </a:prstGeom>
          <a:ln w="25400"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ое соединение 18"/>
          <p:cNvCxnSpPr>
            <a:endCxn id="12" idx="1"/>
          </p:cNvCxnSpPr>
          <p:nvPr/>
        </p:nvCxnSpPr>
        <p:spPr>
          <a:xfrm>
            <a:off x="7278370" y="3152775"/>
            <a:ext cx="389255" cy="635"/>
          </a:xfrm>
          <a:prstGeom prst="line">
            <a:avLst/>
          </a:prstGeom>
          <a:ln w="25400"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>
                <a:sym typeface="+mn-ea"/>
              </a:rPr>
              <a:t>RC-DEX</a:t>
            </a:r>
            <a:r>
              <a:rPr lang="en-US" altLang="en-US">
                <a:sym typeface="+mn-ea"/>
              </a:rPr>
              <a:t>:	</a:t>
            </a:r>
            <a:r>
              <a:rPr lang="ru-RU" altLang="en-US">
                <a:sym typeface="+mn-ea"/>
              </a:rPr>
              <a:t>УДОБСТВО ИСПОЛЬЗОВАНИЯ</a:t>
            </a:r>
            <a:endParaRPr lang="ru-RU" altLang="en-US">
              <a:sym typeface="+mn-ea"/>
            </a:endParaRPr>
          </a:p>
        </p:txBody>
      </p:sp>
      <p:pic>
        <p:nvPicPr>
          <p:cNvPr id="6349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>
            <a:off x="6203315" y="1647190"/>
            <a:ext cx="5876290" cy="4407535"/>
          </a:xfrm>
          <a:prstGeom prst="rect">
            <a:avLst/>
          </a:prstGeom>
          <a:noFill/>
        </p:spPr>
      </p:pic>
      <p:pic>
        <p:nvPicPr>
          <p:cNvPr id="6" name="Изображение 5" descr="RC-Dex_side_le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85" y="1732280"/>
            <a:ext cx="1463675" cy="4119880"/>
          </a:xfrm>
          <a:prstGeom prst="rect">
            <a:avLst/>
          </a:prstGeom>
        </p:spPr>
      </p:pic>
      <p:pic>
        <p:nvPicPr>
          <p:cNvPr id="7" name="Изображение 6" descr="RC-Dex_side_right_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265" y="1826260"/>
            <a:ext cx="1445260" cy="4049395"/>
          </a:xfrm>
          <a:prstGeom prst="rect">
            <a:avLst/>
          </a:prstGeom>
        </p:spPr>
      </p:pic>
      <p:pic>
        <p:nvPicPr>
          <p:cNvPr id="10" name="Изображение 9" descr="RC-Dex_front_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470" y="1826260"/>
            <a:ext cx="2361565" cy="398653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>
                <a:sym typeface="+mn-ea"/>
              </a:rPr>
              <a:t>RC-DEX</a:t>
            </a:r>
            <a:r>
              <a:rPr lang="en-US" altLang="en-US">
                <a:sym typeface="+mn-ea"/>
              </a:rPr>
              <a:t>:	</a:t>
            </a:r>
            <a:r>
              <a:rPr lang="ru-RU" altLang="en-US">
                <a:sym typeface="+mn-ea"/>
              </a:rPr>
              <a:t>БЛОКИРОВКА КЛАВИШ</a:t>
            </a:r>
            <a:br>
              <a:rPr lang="en-US" altLang="ru-RU"/>
            </a:br>
            <a:endParaRPr lang="ru-RU" altLang="en-US"/>
          </a:p>
        </p:txBody>
      </p:sp>
      <p:pic>
        <p:nvPicPr>
          <p:cNvPr id="8" name="Замещающее содержимое 7" descr="RC-Dex_right_OFF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7390" y="1325880"/>
            <a:ext cx="2911475" cy="4941570"/>
          </a:xfrm>
          <a:prstGeom prst="rect">
            <a:avLst/>
          </a:prstGeom>
        </p:spPr>
      </p:pic>
      <p:pic>
        <p:nvPicPr>
          <p:cNvPr id="9" name="Изображение 8" descr="RC-Dex_right_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640" y="1325880"/>
            <a:ext cx="2911475" cy="4941570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3394075" y="2707005"/>
            <a:ext cx="2530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заблокировано</a:t>
            </a:r>
            <a:endParaRPr lang="ru-RU" altLang="en-US" sz="24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3394075" y="2598420"/>
            <a:ext cx="2218055" cy="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Текстовое поле 15"/>
          <p:cNvSpPr txBox="1"/>
          <p:nvPr/>
        </p:nvSpPr>
        <p:spPr>
          <a:xfrm>
            <a:off x="8882380" y="2707005"/>
            <a:ext cx="2530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разблокировано</a:t>
            </a:r>
            <a:endParaRPr lang="ru-RU" altLang="en-US" sz="24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8882380" y="3333750"/>
            <a:ext cx="2218055" cy="0"/>
          </a:xfrm>
          <a:prstGeom prst="straightConnector1">
            <a:avLst/>
          </a:prstGeom>
          <a:ln w="38100">
            <a:solidFill>
              <a:srgbClr val="92D05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1529080" y="1772920"/>
            <a:ext cx="9050655" cy="3946047"/>
            <a:chOff x="1785918" y="2643182"/>
            <a:chExt cx="5591620" cy="2338025"/>
          </a:xfrm>
        </p:grpSpPr>
        <p:pic>
          <p:nvPicPr>
            <p:cNvPr id="3" name="Picture 2" descr="O:\SharedFiles\DEX\Projektdocs\Afdelingsopgaver\KOM\Illustrationer\RC dex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340295" y="2925666"/>
              <a:ext cx="4784725" cy="1712913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4" name="Picture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7999" y="2643182"/>
              <a:ext cx="831191" cy="1058674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5" name="TextBox 7"/>
            <p:cNvSpPr txBox="1"/>
            <p:nvPr/>
          </p:nvSpPr>
          <p:spPr>
            <a:xfrm>
              <a:off x="5305836" y="4208370"/>
              <a:ext cx="2071702" cy="2727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ru-RU" sz="2400" dirty="0" smtClean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Слуховые аппараты</a:t>
              </a:r>
              <a:endParaRPr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8"/>
            <p:cNvSpPr txBox="1"/>
            <p:nvPr/>
          </p:nvSpPr>
          <p:spPr>
            <a:xfrm>
              <a:off x="1785918" y="4708436"/>
              <a:ext cx="2071702" cy="2727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sz="2400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RC-DEX</a:t>
              </a:r>
              <a:endParaRPr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dirty="0" smtClean="0"/>
              <a:t>RC-DEX:	</a:t>
            </a:r>
            <a:r>
              <a:rPr lang="ru-RU" dirty="0" smtClean="0"/>
              <a:t>СХЕМА РАБОТЫ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514215" y="3609975"/>
            <a:ext cx="2906395" cy="247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4359275" y="3796030"/>
            <a:ext cx="2958465" cy="1905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prstDash val="sysDash"/>
            <a:miter lim="800000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>
                <a:sym typeface="+mn-ea"/>
              </a:rPr>
              <a:t>RC-DEX</a:t>
            </a:r>
            <a:r>
              <a:rPr lang="en-US" altLang="en-US">
                <a:sym typeface="+mn-ea"/>
              </a:rPr>
              <a:t>: </a:t>
            </a:r>
            <a:r>
              <a:rPr lang="ru-RU">
                <a:sym typeface="+mn-ea"/>
              </a:rPr>
              <a:t>ПОДКЛЮЧЕНИЕ </a:t>
            </a:r>
            <a:r>
              <a:rPr lang="en-US" altLang="ru-RU">
                <a:sym typeface="+mn-ea"/>
              </a:rPr>
              <a:t>“QUICK MATCH”</a:t>
            </a:r>
            <a:endParaRPr lang="en-US" altLang="ru-RU">
              <a:sym typeface="+mn-ea"/>
            </a:endParaRPr>
          </a:p>
        </p:txBody>
      </p:sp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908165" cy="4351655"/>
          </a:xfrm>
        </p:spPr>
        <p:txBody>
          <a:bodyPr/>
          <a:p>
            <a:r>
              <a:rPr lang="ru-RU" altLang="en-US"/>
              <a:t>Выключить и включить слуховые аппараты</a:t>
            </a:r>
            <a:endParaRPr lang="ru-RU" altLang="en-US"/>
          </a:p>
          <a:p>
            <a:r>
              <a:rPr lang="ru-RU" altLang="en-US"/>
              <a:t>Одновременно нажать и удерживать кнопки + и - в течение 2-х секунд</a:t>
            </a:r>
            <a:endParaRPr lang="ru-RU" altLang="en-US"/>
          </a:p>
        </p:txBody>
      </p:sp>
      <p:pic>
        <p:nvPicPr>
          <p:cNvPr id="3" name="Изображение 2" descr="RC-Dex_right_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2325" y="1325880"/>
            <a:ext cx="2911475" cy="4941570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>
            <a:off x="7349490" y="2286000"/>
            <a:ext cx="1936750" cy="761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" name="Стрелка вправо 5"/>
          <p:cNvSpPr/>
          <p:nvPr/>
        </p:nvSpPr>
        <p:spPr>
          <a:xfrm>
            <a:off x="7349490" y="3416300"/>
            <a:ext cx="1936750" cy="761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</a:t>
            </a:r>
            <a:r>
              <a:rPr lang="ru-RU" altLang="en-US" dirty="0" smtClean="0"/>
              <a:t>-</a:t>
            </a:r>
            <a:r>
              <a:rPr lang="en-US" dirty="0" smtClean="0"/>
              <a:t>DEX</a:t>
            </a:r>
            <a:endParaRPr lang="ru-RU" dirty="0"/>
          </a:p>
        </p:txBody>
      </p:sp>
      <p:sp>
        <p:nvSpPr>
          <p:cNvPr id="5" name="Tekstboks 1"/>
          <p:cNvSpPr txBox="1"/>
          <p:nvPr/>
        </p:nvSpPr>
        <p:spPr>
          <a:xfrm>
            <a:off x="2153148" y="1751585"/>
            <a:ext cx="322277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Разъем </a:t>
            </a:r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3,5 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mm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mini </a:t>
            </a:r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jack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совместимый практически со всеми телефонами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boks 9"/>
          <p:cNvSpPr txBox="1"/>
          <p:nvPr/>
        </p:nvSpPr>
        <p:spPr>
          <a:xfrm>
            <a:off x="7666931" y="1440841"/>
            <a:ext cx="3037581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b="1" dirty="0"/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Воздушно-цинковая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батарейка обеспечивает до 80 часов передачи данных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boks 10"/>
          <p:cNvSpPr txBox="1"/>
          <p:nvPr/>
        </p:nvSpPr>
        <p:spPr>
          <a:xfrm>
            <a:off x="1080656" y="3450404"/>
            <a:ext cx="298026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Незаметный для окружающий</a:t>
            </a:r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Пользователь держит телефон как обычно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boks 12"/>
          <p:cNvSpPr txBox="1"/>
          <p:nvPr/>
        </p:nvSpPr>
        <p:spPr>
          <a:xfrm>
            <a:off x="3800764" y="5986225"/>
            <a:ext cx="4368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Полностью автоматическое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обнаружение при приближении к СА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boks 13"/>
          <p:cNvSpPr txBox="1"/>
          <p:nvPr/>
        </p:nvSpPr>
        <p:spPr>
          <a:xfrm>
            <a:off x="7912936" y="4061299"/>
            <a:ext cx="3367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Сверхкомпактный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дизан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самое маленькое передающее устройство</a:t>
            </a:r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771" b="99615" l="237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08685" flipV="1">
            <a:off x="4583460" y="2724519"/>
            <a:ext cx="3024336" cy="21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Прямая со стрелкой 22"/>
          <p:cNvCxnSpPr/>
          <p:nvPr/>
        </p:nvCxnSpPr>
        <p:spPr>
          <a:xfrm>
            <a:off x="4559935" y="2660650"/>
            <a:ext cx="1241425" cy="153670"/>
          </a:xfrm>
          <a:prstGeom prst="straightConnector1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6798310" y="2564765"/>
            <a:ext cx="688340" cy="961390"/>
          </a:xfrm>
          <a:prstGeom prst="straightConnector1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6549390" y="4485005"/>
            <a:ext cx="1275080" cy="215900"/>
          </a:xfrm>
          <a:prstGeom prst="straightConnector1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3887470" y="4006850"/>
            <a:ext cx="1576070" cy="93980"/>
          </a:xfrm>
          <a:prstGeom prst="straightConnector1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424170" y="4700905"/>
            <a:ext cx="377190" cy="1224280"/>
          </a:xfrm>
          <a:prstGeom prst="straightConnector1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dirty="0" smtClean="0"/>
              <a:t>СХЕМА РАБОТЫ </a:t>
            </a:r>
            <a:r>
              <a:rPr lang="en-US" b="1" dirty="0" smtClean="0"/>
              <a:t>CALL – DEX</a:t>
            </a:r>
            <a:br>
              <a:rPr lang="en-US" b="1" dirty="0" smtClean="0"/>
            </a:br>
            <a:endParaRPr lang="ru-RU" dirty="0"/>
          </a:p>
        </p:txBody>
      </p:sp>
      <p:grpSp>
        <p:nvGrpSpPr>
          <p:cNvPr id="8" name="Group 4"/>
          <p:cNvGrpSpPr/>
          <p:nvPr/>
        </p:nvGrpSpPr>
        <p:grpSpPr>
          <a:xfrm>
            <a:off x="788916" y="2244293"/>
            <a:ext cx="4774037" cy="2707202"/>
            <a:chOff x="591571" y="3320922"/>
            <a:chExt cx="3580813" cy="2029869"/>
          </a:xfrm>
        </p:grpSpPr>
        <p:pic>
          <p:nvPicPr>
            <p:cNvPr id="9" name="Picture 2" descr="O:\SharedFiles\DEX\Projektdocs\Afdelingsopgaver\KOM\Illustrationer\RC dex.png"/>
            <p:cNvPicPr>
              <a:picLocks noChangeAspect="1"/>
            </p:cNvPicPr>
            <p:nvPr/>
          </p:nvPicPr>
          <p:blipFill>
            <a:blip r:embed="rId1" cstate="print"/>
            <a:srcRect l="66418" t="23391" r="-2666"/>
            <a:stretch>
              <a:fillRect/>
            </a:stretch>
          </p:blipFill>
          <p:spPr>
            <a:xfrm>
              <a:off x="709342" y="3373622"/>
              <a:ext cx="1734345" cy="1312241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" name="Picture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1193" y="3320922"/>
              <a:ext cx="831191" cy="1058674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1" name="TextBox 7"/>
            <p:cNvSpPr txBox="1"/>
            <p:nvPr/>
          </p:nvSpPr>
          <p:spPr>
            <a:xfrm>
              <a:off x="591571" y="4728496"/>
              <a:ext cx="2071702" cy="62229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ru-RU" sz="2400" dirty="0" smtClean="0">
                  <a:latin typeface="Arial" panose="020B0604020202020204" pitchFamily="34" charset="0"/>
                  <a:ea typeface="Arial" panose="020B0604020202020204" pitchFamily="34" charset="0"/>
                </a:rPr>
                <a:t>Слуховые аппараты</a:t>
              </a:r>
              <a:endParaRPr sz="24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12" name="Picture 3" descr="C:\Users\widex\Desktop\il000372.png"/>
          <p:cNvPicPr>
            <a:picLocks noChangeAspect="1" noChangeArrowheads="1"/>
          </p:cNvPicPr>
          <p:nvPr/>
        </p:nvPicPr>
        <p:blipFill>
          <a:blip r:embed="rId3" cstate="print"/>
          <a:srcRect l="14286" t="14048" r="15714" b="24048"/>
          <a:stretch>
            <a:fillRect/>
          </a:stretch>
        </p:blipFill>
        <p:spPr bwMode="auto">
          <a:xfrm>
            <a:off x="6576053" y="1863531"/>
            <a:ext cx="5110581" cy="3389672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/>
          <p:nvPr/>
        </p:nvCxnSpPr>
        <p:spPr>
          <a:xfrm flipH="1" flipV="1">
            <a:off x="3183890" y="3380740"/>
            <a:ext cx="3333750" cy="1196975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prstDash val="sysDash"/>
            <a:miter lim="800000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5865" cap="all" dirty="0" smtClean="0"/>
              <a:t>UNI-DEX</a:t>
            </a:r>
            <a:br>
              <a:rPr lang="en-US" cap="all" dirty="0" smtClean="0"/>
            </a:br>
            <a:endParaRPr lang="ru-RU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4" r="475"/>
          <a:stretch>
            <a:fillRect/>
          </a:stretch>
        </p:blipFill>
        <p:spPr>
          <a:xfrm>
            <a:off x="3485660" y="1028733"/>
            <a:ext cx="4242521" cy="5558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87970" y="4940300"/>
            <a:ext cx="370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Room-Off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7970" y="5925185"/>
            <a:ext cx="3173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Разъем 3,5 мм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mini jack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87970" y="3822065"/>
            <a:ext cx="3702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приема/сброса вызова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87970" y="3159760"/>
            <a:ext cx="3332480" cy="365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75" dirty="0" smtClean="0">
                <a:latin typeface="Arial" panose="020B0604020202020204" pitchFamily="34" charset="0"/>
                <a:cs typeface="Arial" panose="020B0604020202020204" pitchFamily="34" charset="0"/>
              </a:rPr>
              <a:t>Микрофон</a:t>
            </a:r>
            <a:endParaRPr lang="en-US" sz="17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 стрелкой 30"/>
          <p:cNvCxnSpPr>
            <a:stCxn id="61" idx="1"/>
          </p:cNvCxnSpPr>
          <p:nvPr/>
        </p:nvCxnSpPr>
        <p:spPr>
          <a:xfrm flipH="1">
            <a:off x="6762750" y="2214880"/>
            <a:ext cx="1125220" cy="7239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0" idx="1"/>
          </p:cNvCxnSpPr>
          <p:nvPr/>
        </p:nvCxnSpPr>
        <p:spPr>
          <a:xfrm flipH="1">
            <a:off x="4965065" y="6109335"/>
            <a:ext cx="2922905" cy="14668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7" idx="1"/>
          </p:cNvCxnSpPr>
          <p:nvPr/>
        </p:nvCxnSpPr>
        <p:spPr>
          <a:xfrm flipH="1">
            <a:off x="6133465" y="5124450"/>
            <a:ext cx="1754505" cy="6604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6" idx="1"/>
          </p:cNvCxnSpPr>
          <p:nvPr/>
        </p:nvCxnSpPr>
        <p:spPr>
          <a:xfrm flipH="1">
            <a:off x="5727700" y="3342640"/>
            <a:ext cx="2160270" cy="18224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26" idx="3"/>
          </p:cNvCxnSpPr>
          <p:nvPr/>
        </p:nvCxnSpPr>
        <p:spPr>
          <a:xfrm flipV="1">
            <a:off x="3881755" y="5394960"/>
            <a:ext cx="1261110" cy="16510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22" idx="3"/>
          </p:cNvCxnSpPr>
          <p:nvPr/>
        </p:nvCxnSpPr>
        <p:spPr>
          <a:xfrm>
            <a:off x="3881755" y="4756150"/>
            <a:ext cx="1243330" cy="40767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87970" y="1892300"/>
            <a:ext cx="3332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Фиксатор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Вкл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Выкл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5395" y="4572123"/>
            <a:ext cx="28163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Индикатор заряда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5395" y="5067238"/>
            <a:ext cx="2816313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13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65395" y="5237355"/>
            <a:ext cx="28163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Гнездо зарядного устройства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3392" y="2537497"/>
            <a:ext cx="369964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часов передачи данных или 4 месяца в режиме ожидания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 стрелкой 2"/>
          <p:cNvCxnSpPr>
            <a:stCxn id="13" idx="1"/>
          </p:cNvCxnSpPr>
          <p:nvPr/>
        </p:nvCxnSpPr>
        <p:spPr>
          <a:xfrm flipH="1">
            <a:off x="5967730" y="4006215"/>
            <a:ext cx="1920240" cy="4826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5865" dirty="0" smtClean="0"/>
              <a:t>СХЕМА РАБОТЫ </a:t>
            </a:r>
            <a:r>
              <a:rPr lang="en-US" sz="5865" b="1" dirty="0" smtClean="0"/>
              <a:t>UNI – DEX</a:t>
            </a:r>
            <a:br>
              <a:rPr lang="en-US" b="1" dirty="0" smtClean="0"/>
            </a:br>
            <a:endParaRPr lang="ru-RU" dirty="0"/>
          </a:p>
        </p:txBody>
      </p:sp>
      <p:pic>
        <p:nvPicPr>
          <p:cNvPr id="4" name="Content Placeholder 3" descr="M_Dex.png"/>
          <p:cNvPicPr>
            <a:picLocks noChangeAspect="1"/>
          </p:cNvPicPr>
          <p:nvPr/>
        </p:nvPicPr>
        <p:blipFill>
          <a:blip r:embed="rId1" cstate="print"/>
          <a:srcRect r="80471"/>
          <a:stretch>
            <a:fillRect/>
          </a:stretch>
        </p:blipFill>
        <p:spPr>
          <a:xfrm>
            <a:off x="1495404" y="1664400"/>
            <a:ext cx="1807779" cy="3270688"/>
          </a:xfrm>
          <a:prstGeom prst="rect">
            <a:avLst/>
          </a:prstGeom>
        </p:spPr>
      </p:pic>
      <p:pic>
        <p:nvPicPr>
          <p:cNvPr id="5" name="Picture 2" descr="C:\Users\widex\Desktop\UNIDex_R.png"/>
          <p:cNvPicPr>
            <a:picLocks noChangeAspect="1" noChangeArrowheads="1"/>
          </p:cNvPicPr>
          <p:nvPr/>
        </p:nvPicPr>
        <p:blipFill>
          <a:blip r:embed="rId2" cstate="print"/>
          <a:srcRect r="10616" b="11014"/>
          <a:stretch>
            <a:fillRect/>
          </a:stretch>
        </p:blipFill>
        <p:spPr bwMode="auto">
          <a:xfrm>
            <a:off x="1963724" y="1412776"/>
            <a:ext cx="4628461" cy="34558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3392" y="5349213"/>
            <a:ext cx="192803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3,5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мм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mini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jack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O:\SharedFiles\DEX\Projektdocs\Afdelingsopgaver\KOM\Illustrationer\RC dex.png"/>
          <p:cNvPicPr>
            <a:picLocks noChangeAspect="1"/>
          </p:cNvPicPr>
          <p:nvPr/>
        </p:nvPicPr>
        <p:blipFill>
          <a:blip r:embed="rId3" cstate="print"/>
          <a:srcRect l="66418" t="23391" r="-2666"/>
          <a:stretch>
            <a:fillRect/>
          </a:stretch>
        </p:blipFill>
        <p:spPr>
          <a:xfrm>
            <a:off x="9072331" y="2927025"/>
            <a:ext cx="2312276" cy="1750113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72064" y="2113075"/>
            <a:ext cx="1108167" cy="141193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TextBox 7"/>
          <p:cNvSpPr txBox="1"/>
          <p:nvPr/>
        </p:nvSpPr>
        <p:spPr>
          <a:xfrm>
            <a:off x="8902569" y="4181019"/>
            <a:ext cx="2762049" cy="3683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</a:rPr>
              <a:t>Слуховые аппараты</a:t>
            </a:r>
            <a:endParaRPr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8484" y="4681252"/>
            <a:ext cx="2848508" cy="107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Прямая со стрелкой 12"/>
          <p:cNvCxnSpPr/>
          <p:nvPr/>
        </p:nvCxnSpPr>
        <p:spPr>
          <a:xfrm>
            <a:off x="5615947" y="3717032"/>
            <a:ext cx="3360373" cy="0"/>
          </a:xfrm>
          <a:prstGeom prst="straightConnector1">
            <a:avLst/>
          </a:prstGeom>
          <a:ln w="25400">
            <a:solidFill>
              <a:schemeClr val="bg2">
                <a:lumMod val="50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COM-DEX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9913">
            <a:off x="3725895" y="1331385"/>
            <a:ext cx="6432108" cy="3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55124" y="3909053"/>
            <a:ext cx="2560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Room-Off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067" y="3821458"/>
            <a:ext cx="355599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приема/сброса вызова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5124" y="3417037"/>
            <a:ext cx="2304256" cy="365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75" dirty="0" smtClean="0">
                <a:latin typeface="Arial" panose="020B0604020202020204" pitchFamily="34" charset="0"/>
                <a:cs typeface="Arial" panose="020B0604020202020204" pitchFamily="34" charset="0"/>
              </a:rPr>
              <a:t>Микрофон</a:t>
            </a:r>
            <a:endParaRPr lang="en-US" sz="17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55124" y="2018308"/>
            <a:ext cx="230425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Фиксатор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Вкл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Выкл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 стрелкой 9"/>
          <p:cNvCxnSpPr>
            <a:stCxn id="9" idx="1"/>
          </p:cNvCxnSpPr>
          <p:nvPr/>
        </p:nvCxnSpPr>
        <p:spPr>
          <a:xfrm flipH="1">
            <a:off x="7440295" y="2340610"/>
            <a:ext cx="1014730" cy="22415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8" idx="1"/>
          </p:cNvCxnSpPr>
          <p:nvPr/>
        </p:nvCxnSpPr>
        <p:spPr>
          <a:xfrm flipH="1">
            <a:off x="6295390" y="3599815"/>
            <a:ext cx="2159635" cy="15811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7" idx="3"/>
          </p:cNvCxnSpPr>
          <p:nvPr/>
        </p:nvCxnSpPr>
        <p:spPr>
          <a:xfrm flipV="1">
            <a:off x="4286250" y="3996690"/>
            <a:ext cx="1713865" cy="889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1"/>
          </p:cNvCxnSpPr>
          <p:nvPr/>
        </p:nvCxnSpPr>
        <p:spPr>
          <a:xfrm flipH="1">
            <a:off x="6501765" y="4093210"/>
            <a:ext cx="1953260" cy="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519160" y="5632450"/>
            <a:ext cx="20802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Гнездо зарядного устройства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 стрелкой 22"/>
          <p:cNvCxnSpPr>
            <a:stCxn id="22" idx="1"/>
          </p:cNvCxnSpPr>
          <p:nvPr/>
        </p:nvCxnSpPr>
        <p:spPr>
          <a:xfrm flipH="1" flipV="1">
            <a:off x="5636895" y="5578475"/>
            <a:ext cx="2882265" cy="37655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730170" y="4975331"/>
            <a:ext cx="2555833" cy="365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775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Световой индикатор</a:t>
            </a:r>
            <a:endParaRPr lang="en-US" sz="17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>
            <a:stCxn id="26" idx="3"/>
          </p:cNvCxnSpPr>
          <p:nvPr/>
        </p:nvCxnSpPr>
        <p:spPr>
          <a:xfrm>
            <a:off x="4286250" y="5158105"/>
            <a:ext cx="1195070" cy="762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431371" y="1604797"/>
            <a:ext cx="4680181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Заряда аккумулятора хватает на  8 часов передачи данных и 8 дней нахождения в режиме ожидания.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5865" cap="all" dirty="0" smtClean="0"/>
              <a:t>схема работы </a:t>
            </a:r>
            <a:r>
              <a:rPr lang="en-US" sz="5865" b="1" cap="all" dirty="0" smtClean="0"/>
              <a:t>COM-DEX</a:t>
            </a:r>
            <a:r>
              <a:rPr lang="en-US" sz="5865" cap="all" dirty="0" smtClean="0"/>
              <a:t> </a:t>
            </a:r>
            <a:br>
              <a:rPr lang="en-US" b="1" cap="all" dirty="0" smtClean="0"/>
            </a:br>
            <a:endParaRPr lang="ru-RU" dirty="0"/>
          </a:p>
        </p:txBody>
      </p:sp>
      <p:pic>
        <p:nvPicPr>
          <p:cNvPr id="4" name="Content Placeholder 3" descr="M_Dex.png"/>
          <p:cNvPicPr>
            <a:picLocks noChangeAspect="1"/>
          </p:cNvPicPr>
          <p:nvPr/>
        </p:nvPicPr>
        <p:blipFill>
          <a:blip r:embed="rId1" cstate="print"/>
          <a:srcRect r="80954" b="-817"/>
          <a:stretch>
            <a:fillRect/>
          </a:stretch>
        </p:blipFill>
        <p:spPr>
          <a:xfrm>
            <a:off x="588580" y="2627853"/>
            <a:ext cx="1763004" cy="329742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2085" y="2661095"/>
            <a:ext cx="5729411" cy="291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4"/>
          <p:cNvGrpSpPr/>
          <p:nvPr/>
        </p:nvGrpSpPr>
        <p:grpSpPr>
          <a:xfrm>
            <a:off x="7974001" y="1391344"/>
            <a:ext cx="3890427" cy="2940320"/>
            <a:chOff x="455873" y="3997244"/>
            <a:chExt cx="2918053" cy="2204661"/>
          </a:xfrm>
        </p:grpSpPr>
        <p:pic>
          <p:nvPicPr>
            <p:cNvPr id="7" name="Picture 2" descr="O:\SharedFiles\DEX\Projektdocs\Afdelingsopgaver\KOM\Illustrationer\RC dex.png"/>
            <p:cNvPicPr>
              <a:picLocks noChangeAspect="1"/>
            </p:cNvPicPr>
            <p:nvPr/>
          </p:nvPicPr>
          <p:blipFill>
            <a:blip r:embed="rId3" cstate="print"/>
            <a:srcRect l="66418" t="23391" r="-2666"/>
            <a:stretch>
              <a:fillRect/>
            </a:stretch>
          </p:blipFill>
          <p:spPr>
            <a:xfrm>
              <a:off x="1639581" y="4476918"/>
              <a:ext cx="1734345" cy="131224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8" name="Picture 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873" y="3997244"/>
              <a:ext cx="831191" cy="1058674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9" name="TextBox 7"/>
            <p:cNvSpPr txBox="1"/>
            <p:nvPr/>
          </p:nvSpPr>
          <p:spPr>
            <a:xfrm>
              <a:off x="1302224" y="5579610"/>
              <a:ext cx="2071702" cy="62229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ru-RU" sz="2400" dirty="0" smtClean="0">
                  <a:latin typeface="Arial" panose="020B0604020202020204" pitchFamily="34" charset="0"/>
                  <a:ea typeface="Arial" panose="020B0604020202020204" pitchFamily="34" charset="0"/>
                </a:rPr>
                <a:t>Слуховые аппараты</a:t>
              </a:r>
              <a:endParaRPr sz="24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11" name="Picture 2" descr="http://www.icon100.com/up/4250/128/185-bluetooth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2481" y="2372883"/>
            <a:ext cx="1066872" cy="106687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733964" y="3537215"/>
            <a:ext cx="17364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bluetooth</a:t>
            </a:r>
            <a:endParaRPr lang="ru-RU" sz="2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8400256" y="2660915"/>
            <a:ext cx="1152128" cy="384043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543605" y="4293096"/>
            <a:ext cx="1824203" cy="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COM-DEX  </a:t>
            </a:r>
            <a:r>
              <a:rPr lang="ru-RU" dirty="0" smtClean="0"/>
              <a:t>и</a:t>
            </a:r>
            <a:r>
              <a:rPr lang="en-US" dirty="0" smtClean="0"/>
              <a:t> COM-DEX APP</a:t>
            </a:r>
            <a:endParaRPr lang="ru-RU" dirty="0"/>
          </a:p>
        </p:txBody>
      </p:sp>
      <p:pic>
        <p:nvPicPr>
          <p:cNvPr id="4" name="Picture 5" descr="C:\Users\widex\Desktop\screen\Screenshot_2016-02-10-22-40-07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587955" y="990633"/>
            <a:ext cx="1837180" cy="3061968"/>
          </a:xfrm>
          <a:prstGeom prst="rect">
            <a:avLst/>
          </a:prstGeom>
          <a:noFill/>
        </p:spPr>
      </p:pic>
      <p:pic>
        <p:nvPicPr>
          <p:cNvPr id="5" name="Picture 3" descr="C:\Users\widex\Desktop\screen\Screenshot_2016-02-10-22-39-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693" y="1673081"/>
            <a:ext cx="1837180" cy="306196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84" y="4782440"/>
            <a:ext cx="2406179" cy="70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479" y="4729715"/>
            <a:ext cx="2471213" cy="78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widex\Desktop\screen\Screenshot_2016-02-10-22-39-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7517" y="2345156"/>
            <a:ext cx="1837180" cy="3061968"/>
          </a:xfrm>
          <a:prstGeom prst="rect">
            <a:avLst/>
          </a:prstGeom>
          <a:noFill/>
        </p:spPr>
      </p:pic>
      <p:pic>
        <p:nvPicPr>
          <p:cNvPr id="9" name="Picture 2" descr="C:\Users\widex\Desktop\screen\Screenshot_2016-02-10-22-39-3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7089" y="3017231"/>
            <a:ext cx="1837180" cy="3061968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6117" y="1732037"/>
            <a:ext cx="5039883" cy="256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Изображение 2" descr="il0004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7425" y="4729480"/>
            <a:ext cx="1547495" cy="21088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5865" dirty="0" smtClean="0"/>
              <a:t>COM-DEX Remote </a:t>
            </a:r>
            <a:r>
              <a:rPr lang="en-US" sz="5865" dirty="0" smtClean="0"/>
              <a:t>M</a:t>
            </a:r>
            <a:r>
              <a:rPr lang="da-DK" sz="5865" dirty="0" smtClean="0"/>
              <a:t>ic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682927" y="2301544"/>
            <a:ext cx="1506337" cy="36237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990" y="2537773"/>
            <a:ext cx="2540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вкл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выкл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передачи сигнала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-476205" y="5083408"/>
            <a:ext cx="24165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Световой индикатор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59829" y="2673273"/>
            <a:ext cx="2976331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Кнопка управления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долгое нажатие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вкл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выкл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короткое нажатие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уровень громкости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3983765" y="2961305"/>
            <a:ext cx="576064" cy="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45" idx="3"/>
          </p:cNvCxnSpPr>
          <p:nvPr/>
        </p:nvCxnSpPr>
        <p:spPr>
          <a:xfrm flipV="1">
            <a:off x="1940560" y="5246370"/>
            <a:ext cx="989330" cy="19050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543605" y="2961305"/>
            <a:ext cx="864096" cy="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23659" y="1412776"/>
            <a:ext cx="284790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Микрофон и световой индикатор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Прямая со стрелкой 60"/>
          <p:cNvCxnSpPr>
            <a:stCxn id="59" idx="2"/>
          </p:cNvCxnSpPr>
          <p:nvPr/>
        </p:nvCxnSpPr>
        <p:spPr>
          <a:xfrm flipH="1">
            <a:off x="3407410" y="2119630"/>
            <a:ext cx="1040130" cy="25336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264063" y="5925032"/>
            <a:ext cx="366469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USB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порт зарядного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устройства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2391" y="2279020"/>
            <a:ext cx="1085992" cy="3646257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9840416" y="3389511"/>
            <a:ext cx="217990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Клипса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Прямая со стрелкой 69"/>
          <p:cNvCxnSpPr/>
          <p:nvPr/>
        </p:nvCxnSpPr>
        <p:spPr>
          <a:xfrm flipH="1">
            <a:off x="9264352" y="3581532"/>
            <a:ext cx="576064" cy="0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stCxn id="66" idx="3"/>
          </p:cNvCxnSpPr>
          <p:nvPr/>
        </p:nvCxnSpPr>
        <p:spPr>
          <a:xfrm flipV="1">
            <a:off x="7928610" y="5800090"/>
            <a:ext cx="836295" cy="478155"/>
          </a:xfrm>
          <a:prstGeom prst="straightConnector1">
            <a:avLst/>
          </a:prstGeom>
          <a:ln w="2540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ru-RU" sz="4265" cap="all" dirty="0" smtClean="0"/>
              <a:t>схема работы </a:t>
            </a:r>
            <a:r>
              <a:rPr lang="da-DK" sz="4265" dirty="0" smtClean="0"/>
              <a:t>COM-DEX Remote </a:t>
            </a:r>
            <a:r>
              <a:rPr lang="en-US" sz="4265" dirty="0" smtClean="0"/>
              <a:t>M</a:t>
            </a:r>
            <a:r>
              <a:rPr lang="da-DK" sz="4265" dirty="0" smtClean="0"/>
              <a:t>ic </a:t>
            </a:r>
            <a:endParaRPr lang="ru-RU" sz="4265" dirty="0" smtClean="0"/>
          </a:p>
        </p:txBody>
      </p:sp>
      <p:pic>
        <p:nvPicPr>
          <p:cNvPr id="4" name="Рисунок 3" descr="COMDEX remote mic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03868" y="1124744"/>
            <a:ext cx="9318160" cy="527101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865" b="1" dirty="0" smtClean="0"/>
              <a:t>Т</a:t>
            </a:r>
            <a:r>
              <a:rPr lang="en-US" sz="5865" b="1" dirty="0" smtClean="0"/>
              <a:t>V-DEX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15291" y="2468893"/>
            <a:ext cx="2997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2011" y="4581128"/>
            <a:ext cx="3429000" cy="13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26"/>
          <p:cNvSpPr txBox="1">
            <a:spLocks noChangeArrowheads="1"/>
          </p:cNvSpPr>
          <p:nvPr/>
        </p:nvSpPr>
        <p:spPr bwMode="auto">
          <a:xfrm>
            <a:off x="7344139" y="3717032"/>
            <a:ext cx="147108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Питание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7"/>
          <p:cNvSpPr txBox="1">
            <a:spLocks noChangeArrowheads="1"/>
          </p:cNvSpPr>
          <p:nvPr/>
        </p:nvSpPr>
        <p:spPr bwMode="auto">
          <a:xfrm>
            <a:off x="8688288" y="3730163"/>
            <a:ext cx="76200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28"/>
          <p:cNvSpPr txBox="1">
            <a:spLocks noChangeArrowheads="1"/>
          </p:cNvSpPr>
          <p:nvPr/>
        </p:nvSpPr>
        <p:spPr bwMode="auto">
          <a:xfrm>
            <a:off x="9411184" y="3704643"/>
            <a:ext cx="1773381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ru-R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Аудиовход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3" descr="TV-Dex front view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2267" y="1976321"/>
            <a:ext cx="1976967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01765" y="2180861"/>
            <a:ext cx="158794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ru-R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</a:t>
            </a:r>
            <a:r>
              <a:rPr lang="da-DK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Выкл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01765" y="2948947"/>
            <a:ext cx="172508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Громкость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01765" y="3813043"/>
            <a:ext cx="2382267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Отключение микрофонов СА (</a:t>
            </a:r>
            <a:r>
              <a:rPr lang="da-DK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off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a-D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1967541" y="2468893"/>
            <a:ext cx="2016224" cy="0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351584" y="3236979"/>
            <a:ext cx="1632181" cy="0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2351584" y="4293096"/>
            <a:ext cx="1632181" cy="0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8400256" y="3332989"/>
            <a:ext cx="192021" cy="480053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9168341" y="3332989"/>
            <a:ext cx="0" cy="480053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9648395" y="3332989"/>
            <a:ext cx="288032" cy="480053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5865" cap="all" dirty="0" smtClean="0"/>
              <a:t>Схема работы </a:t>
            </a:r>
            <a:r>
              <a:rPr lang="ru-RU" sz="5865" b="1" cap="all" dirty="0" smtClean="0"/>
              <a:t>Т</a:t>
            </a:r>
            <a:r>
              <a:rPr lang="en-US" sz="5865" b="1" cap="all" dirty="0" smtClean="0"/>
              <a:t>V-DEX</a:t>
            </a:r>
            <a:br>
              <a:rPr lang="da-DK" b="1" cap="all" dirty="0" smtClean="0"/>
            </a:br>
            <a:endParaRPr lang="ru-RU" dirty="0"/>
          </a:p>
        </p:txBody>
      </p:sp>
      <p:pic>
        <p:nvPicPr>
          <p:cNvPr id="4" name="Picture 3" descr="TV dex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50015" y="3673463"/>
            <a:ext cx="8942529" cy="206896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5620" y="3279683"/>
            <a:ext cx="848359" cy="107987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5225" y="3316940"/>
            <a:ext cx="831095" cy="1057901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7" name="Picture 4" descr="&amp;Kcy;&amp;acy;&amp;rcy;&amp;tcy;&amp;icy;&amp;ncy;&amp;kcy;&amp;icy; &amp;pcy;&amp;ocy; &amp;zcy;&amp;acy;&amp;pcy;&amp;rcy;&amp;ocy;&amp;scy;&amp;ucy; tv vec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615" y="1412776"/>
            <a:ext cx="2513783" cy="21800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217" y="3621021"/>
            <a:ext cx="13293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Кабель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96475" y="5543556"/>
            <a:ext cx="21681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Слуховые аппараты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50409" y="5445224"/>
            <a:ext cx="13293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91840" y="6021288"/>
            <a:ext cx="29004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Пульт управления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159563" y="3525011"/>
            <a:ext cx="384043" cy="480053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ym typeface="+mn-ea"/>
              </a:rPr>
              <a:t>ПОДКЛЮЧЕНИЕ </a:t>
            </a:r>
            <a:r>
              <a:rPr lang="en-US" altLang="ru-RU">
                <a:sym typeface="+mn-ea"/>
              </a:rPr>
              <a:t>DEX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Подключать беспроводные аксессуары, поставляемые в РФ можно без помощи программы </a:t>
            </a:r>
            <a:r>
              <a:rPr lang="" altLang="ru-RU"/>
              <a:t>Compass GPS</a:t>
            </a:r>
            <a:endParaRPr lang="" altLang="ru-RU"/>
          </a:p>
          <a:p>
            <a:r>
              <a:rPr lang="" altLang="ru-RU"/>
              <a:t>COM-DEX, UNI-DEX </a:t>
            </a:r>
            <a:r>
              <a:rPr lang="ru-RU" altLang=""/>
              <a:t>и </a:t>
            </a:r>
            <a:r>
              <a:rPr lang="" altLang="ru-RU"/>
              <a:t>CALL-DEX </a:t>
            </a:r>
            <a:r>
              <a:rPr lang="ru-RU" altLang=""/>
              <a:t>подключать к слуховым аппаратам не нужно</a:t>
            </a:r>
            <a:endParaRPr lang="ru-RU" altLang="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ПРЕИМУЩЕСТВА БЕСПРОВОДНЫХ АКСЕССУАРОВ </a:t>
            </a:r>
            <a:r>
              <a:rPr lang="en-US" altLang="ru-RU"/>
              <a:t>WIDEX</a:t>
            </a:r>
            <a:endParaRPr lang="en-US" altLang="ru-RU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Простота подключения</a:t>
            </a:r>
            <a:endParaRPr lang="ru-RU" altLang="en-US"/>
          </a:p>
          <a:p>
            <a:r>
              <a:rPr lang="ru-RU" altLang="en-US"/>
              <a:t>Возможность заочной покупки</a:t>
            </a:r>
            <a:endParaRPr lang="ru-RU" altLang="en-US"/>
          </a:p>
          <a:p>
            <a:r>
              <a:rPr lang="ru-RU" altLang="en-US"/>
              <a:t>Отностительно низкая стоимость</a:t>
            </a:r>
            <a:endParaRPr lang="ru-RU" altLang="en-US"/>
          </a:p>
          <a:p>
            <a:r>
              <a:rPr lang="ru-RU" altLang="en-US"/>
              <a:t>Современный дизайн</a:t>
            </a:r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4592</Words>
  <Application>WPS Presentation</Application>
  <PresentationFormat>Широкоэкранный</PresentationFormat>
  <Paragraphs>289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</vt:lpstr>
      <vt:lpstr>SimSun</vt:lpstr>
      <vt:lpstr>Wingdings</vt:lpstr>
      <vt:lpstr>微软雅黑</vt:lpstr>
      <vt:lpstr>Arial Unicode MS</vt:lpstr>
      <vt:lpstr>Calibri</vt:lpstr>
      <vt:lpstr>Carlito</vt:lpstr>
      <vt:lpstr>Calibri Light</vt:lpstr>
      <vt:lpstr>Droid Sans Fallback</vt:lpstr>
      <vt:lpstr>Webdings</vt:lpstr>
      <vt:lpstr>Times New Roman</vt:lpstr>
      <vt:lpstr>1_Тема Office</vt:lpstr>
      <vt:lpstr>Беспроводные аксессуары Widex</vt:lpstr>
      <vt:lpstr>БЕСПРОВОДНАЯ СВЯЗЬ, ИСПОЛЬЗУЕМАЯ В СЛУХОВЫХ АППАРАТАХ</vt:lpstr>
      <vt:lpstr>PowerPoint 演示文稿</vt:lpstr>
      <vt:lpstr>ИНДУКЦИОННАЯ ПЕРЕДАЧА ДАННЫХ</vt:lpstr>
      <vt:lpstr>РЕЖИМЫ	М, Т, МТ</vt:lpstr>
      <vt:lpstr>PowerPoint 演示文稿</vt:lpstr>
      <vt:lpstr>ПРИЕМНИКИ И РАДИОМОДУЛИ</vt:lpstr>
      <vt:lpstr>ФУНКЦИИ РАДИОМОДУЛЕЙ</vt:lpstr>
      <vt:lpstr>ФУНКЦИИ РАДИОМОДУЛЕЙ</vt:lpstr>
      <vt:lpstr>ФУНКЦИИ РАДИОМОДУЛЕЙ</vt:lpstr>
      <vt:lpstr>ФУНКЦИИ РАДИОМОДУЛЕЙ</vt:lpstr>
      <vt:lpstr>BLUETOOTH</vt:lpstr>
      <vt:lpstr>Widex link</vt:lpstr>
      <vt:lpstr>Widex Link</vt:lpstr>
      <vt:lpstr>БЕЗОПАСНОСТЬ WIDEX LINK</vt:lpstr>
      <vt:lpstr>БЕЗОПАСНОСТЬ WIDEX LINK</vt:lpstr>
      <vt:lpstr>БЕЗОПАСНОСТЬ WIDEX LINK</vt:lpstr>
      <vt:lpstr>БЕЗОПАСНОСТЬ WIDEX LINK</vt:lpstr>
      <vt:lpstr>БЕЗОПАСНОСТЬ WIDEX LINK</vt:lpstr>
      <vt:lpstr>БЕЗОПАСНОСТЬ WIDEX LINK</vt:lpstr>
      <vt:lpstr>БЕСПРОВОДНЫЕ АКСЕССУАРЫ WIDEX</vt:lpstr>
      <vt:lpstr>RC-DEX</vt:lpstr>
      <vt:lpstr>RC-DEX</vt:lpstr>
      <vt:lpstr>RC-DEX</vt:lpstr>
      <vt:lpstr>RC-DEX:	УДОБСТВО ИСПОЛЬЗОВАНИЯ</vt:lpstr>
      <vt:lpstr>RC-DEX:	БЛОКИРОВКА КЛАВИШ </vt:lpstr>
      <vt:lpstr>RC-DEX:	СХЕМА РАБОТЫ</vt:lpstr>
      <vt:lpstr>RC-DEX: ПОДКЛЮЧЕНИЕ “QUICK MATCH”</vt:lpstr>
      <vt:lpstr>CALL-DEX</vt:lpstr>
      <vt:lpstr>СХЕМА РАБОТЫ CALL – DEX </vt:lpstr>
      <vt:lpstr>UNI - DEX </vt:lpstr>
      <vt:lpstr>СХЕМА РАБОТЫ UNI – DEX </vt:lpstr>
      <vt:lpstr>COM-DEX </vt:lpstr>
      <vt:lpstr>схема работы COM-DEX  </vt:lpstr>
      <vt:lpstr>COM-DEX  и COM-DEX APP</vt:lpstr>
      <vt:lpstr>COM-DEX Remote Mic  </vt:lpstr>
      <vt:lpstr>схема работы COM-DEX Remote Mic </vt:lpstr>
      <vt:lpstr>ТV-DEX</vt:lpstr>
      <vt:lpstr>Схема работы ТV-DEX </vt:lpstr>
      <vt:lpstr>Подключение к аппаратам</vt:lpstr>
      <vt:lpstr>ПРЕИМУЩЕСТВА БЕСПРОВОДНЫХ АКСЕССУАРОВ WIDEX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Беспроводные аксессуары Widex</dc:title>
  <dc:creator>fromwidex</dc:creator>
  <cp:lastModifiedBy>fromwidex</cp:lastModifiedBy>
  <cp:revision>27</cp:revision>
  <dcterms:created xsi:type="dcterms:W3CDTF">2020-04-02T07:34:34Z</dcterms:created>
  <dcterms:modified xsi:type="dcterms:W3CDTF">2020-04-02T07:34:34Z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1049-11.1.0.9126</vt:lpwstr>
  </property>
</Properties>
</file>